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 id="2147484739" r:id="rId2"/>
    <p:sldMasterId id="2147484763" r:id="rId3"/>
  </p:sldMasterIdLst>
  <p:notesMasterIdLst>
    <p:notesMasterId r:id="rId29"/>
  </p:notesMasterIdLst>
  <p:handoutMasterIdLst>
    <p:handoutMasterId r:id="rId30"/>
  </p:handoutMasterIdLst>
  <p:sldIdLst>
    <p:sldId id="1981" r:id="rId4"/>
    <p:sldId id="1959" r:id="rId5"/>
    <p:sldId id="1975" r:id="rId6"/>
    <p:sldId id="1969" r:id="rId7"/>
    <p:sldId id="1976" r:id="rId8"/>
    <p:sldId id="2568" r:id="rId9"/>
    <p:sldId id="2569" r:id="rId10"/>
    <p:sldId id="1684" r:id="rId11"/>
    <p:sldId id="1971" r:id="rId12"/>
    <p:sldId id="1977" r:id="rId13"/>
    <p:sldId id="2570" r:id="rId14"/>
    <p:sldId id="2571" r:id="rId15"/>
    <p:sldId id="2572" r:id="rId16"/>
    <p:sldId id="1833" r:id="rId17"/>
    <p:sldId id="1973" r:id="rId18"/>
    <p:sldId id="1978" r:id="rId19"/>
    <p:sldId id="2573" r:id="rId20"/>
    <p:sldId id="2574" r:id="rId21"/>
    <p:sldId id="2575" r:id="rId22"/>
    <p:sldId id="2576" r:id="rId23"/>
    <p:sldId id="1835" r:id="rId24"/>
    <p:sldId id="1798" r:id="rId25"/>
    <p:sldId id="1800" r:id="rId26"/>
    <p:sldId id="1801" r:id="rId27"/>
    <p:sldId id="1786"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2757C-3C0C-4A84-944B-BE9B7D04E36F}">
          <p14:sldIdLst>
            <p14:sldId id="1981"/>
            <p14:sldId id="1959"/>
            <p14:sldId id="1975"/>
          </p14:sldIdLst>
        </p14:section>
        <p14:section name="L01-Threat hunting concepts in Azure Sentinel" id="{BBF9A74C-1EF0-4203-9917-13FA8DA9E974}">
          <p14:sldIdLst>
            <p14:sldId id="1969"/>
            <p14:sldId id="1976"/>
            <p14:sldId id="2568"/>
            <p14:sldId id="2569"/>
            <p14:sldId id="1684"/>
          </p14:sldIdLst>
        </p14:section>
        <p14:section name="L02-Threat hunting with Azure Sentinel" id="{8237C2FA-FF9A-49F6-952D-0109F52DEB70}">
          <p14:sldIdLst>
            <p14:sldId id="1971"/>
            <p14:sldId id="1977"/>
            <p14:sldId id="2570"/>
            <p14:sldId id="2571"/>
            <p14:sldId id="2572"/>
            <p14:sldId id="1833"/>
          </p14:sldIdLst>
        </p14:section>
        <p14:section name="L03-Hunt for threats using notebooks in Azure Sentinel" id="{00728EE6-8345-45E4-A378-3D8E865147C9}">
          <p14:sldIdLst>
            <p14:sldId id="1973"/>
            <p14:sldId id="1978"/>
            <p14:sldId id="2573"/>
            <p14:sldId id="2574"/>
            <p14:sldId id="2575"/>
            <p14:sldId id="2576"/>
            <p14:sldId id="1835"/>
            <p14:sldId id="1798"/>
          </p14:sldIdLst>
        </p14:section>
        <p14:section name="Labs" id="{25645DC8-066F-4C43-BDD0-3C9D7C91432E}">
          <p14:sldIdLst>
            <p14:sldId id="1800"/>
            <p14:sldId id="1801"/>
            <p14:sldId id="1786"/>
          </p14:sldIdLst>
        </p14:section>
        <p14:section name="Template Slides" id="{A9D42DBF-746A-40C1-84EE-C8B01B3FCBA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8C08CC-12F9-4496-B3E7-2697CC0FAC15}" v="42" dt="2021-02-19T19:58:15.6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06" autoAdjust="0"/>
  </p:normalViewPr>
  <p:slideViewPr>
    <p:cSldViewPr snapToGrid="0">
      <p:cViewPr varScale="1">
        <p:scale>
          <a:sx n="91" d="100"/>
          <a:sy n="91" d="100"/>
        </p:scale>
        <p:origin x="1314" y="8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6/22/2021 3:54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6/22/2021 3:48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032197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br>
              <a:rPr lang="en-US" dirty="0"/>
            </a:br>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Create a hunting query</a:t>
            </a:r>
          </a:p>
          <a:p>
            <a:pPr marL="342900" indent="-342900">
              <a:spcAft>
                <a:spcPts val="600"/>
              </a:spcAft>
              <a:buFont typeface="Arial" panose="020B0604020202020204" pitchFamily="34" charset="0"/>
              <a:buChar char="•"/>
            </a:pPr>
            <a:r>
              <a:rPr lang="en-US" dirty="0">
                <a:latin typeface="Segoe UI" panose="020B0502040204020203" pitchFamily="34" charset="0"/>
              </a:rPr>
              <a:t>Create a bookmark</a:t>
            </a:r>
          </a:p>
          <a:p>
            <a:pPr marL="342900" indent="-342900">
              <a:spcAft>
                <a:spcPts val="600"/>
              </a:spcAft>
              <a:buFont typeface="Arial" panose="020B0604020202020204" pitchFamily="34" charset="0"/>
              <a:buChar char="•"/>
            </a:pPr>
            <a:r>
              <a:rPr lang="en-US" dirty="0">
                <a:latin typeface="Segoe UI" panose="020B0502040204020203" pitchFamily="34" charset="0"/>
              </a:rPr>
              <a:t>Create a livestream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274102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5814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6/22/2021 3:48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0832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049886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879027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9742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latin typeface="Segoe UI" panose="020B0502040204020203" pitchFamily="34" charset="0"/>
              </a:rPr>
              <a:t>- Explore Notebooks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57181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326060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114828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74297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07033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6/22/2021 3:48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1502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term "threat hunting" is defined differently by different people. The most commonly used definition is the idea that you are proactively hunting through your </a:t>
            </a:r>
          </a:p>
          <a:p>
            <a:r>
              <a:rPr lang="en-US" sz="900" dirty="0"/>
              <a:t>environment for a threat or a set of activities that you have not previously detected. The "not previously detected" part is what differentiates threat hunting from incident </a:t>
            </a:r>
          </a:p>
          <a:p>
            <a:r>
              <a:rPr lang="en-US" sz="900" dirty="0"/>
              <a:t>response or alert triage. Threat hunting should be a continual process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36346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173948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6/22/2021 3:48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69164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36346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p:nvPicPr>
        <p:blipFill rotWithShape="1">
          <a:blip r:embed="rId3"/>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p:nvPicPr>
        <p:blipFill>
          <a:blip r:embed="rId4"/>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7" name="Picture 6" descr="Microsoft Security logo">
            <a:extLst>
              <a:ext uri="{FF2B5EF4-FFF2-40B4-BE49-F238E27FC236}">
                <a16:creationId xmlns:a16="http://schemas.microsoft.com/office/drawing/2014/main" id="{179F2F61-E1D8-4AD3-8BE8-A22CB255CB08}"/>
              </a:ext>
            </a:extLst>
          </p:cNvPr>
          <p:cNvPicPr>
            <a:picLocks noChangeAspect="1"/>
          </p:cNvPicPr>
          <p:nvPr userDrawn="1"/>
        </p:nvPicPr>
        <p:blipFill>
          <a:blip r:embed="rId4"/>
          <a:stretch>
            <a:fillRect/>
          </a:stretch>
        </p:blipFill>
        <p:spPr>
          <a:xfrm>
            <a:off x="136886" y="159692"/>
            <a:ext cx="2887745" cy="871754"/>
          </a:xfrm>
          <a:prstGeom prst="rect">
            <a:avLst/>
          </a:prstGeom>
        </p:spPr>
      </p:pic>
      <p:sp>
        <p:nvSpPr>
          <p:cNvPr id="8" name="Footer Placeholder 1">
            <a:extLst>
              <a:ext uri="{FF2B5EF4-FFF2-40B4-BE49-F238E27FC236}">
                <a16:creationId xmlns:a16="http://schemas.microsoft.com/office/drawing/2014/main" id="{6B4D3644-CD23-485A-B9E5-7BAA6362BFF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9" name="图片 5" descr="图片包含 人, 室内, 桌子, 用&#10;&#10;描述已自动生成">
            <a:extLst>
              <a:ext uri="{FF2B5EF4-FFF2-40B4-BE49-F238E27FC236}">
                <a16:creationId xmlns:a16="http://schemas.microsoft.com/office/drawing/2014/main" id="{230DB2F7-08C6-476A-B8AE-619C011563DC}"/>
              </a:ext>
            </a:extLst>
          </p:cNvPr>
          <p:cNvPicPr>
            <a:picLocks noChangeAspect="1"/>
          </p:cNvPicPr>
          <p:nvPr userDrawn="1"/>
        </p:nvPicPr>
        <p:blipFill rotWithShape="1">
          <a:blip r:embed="rId5"/>
          <a:srcRect l="-1" r="42006"/>
          <a:stretch/>
        </p:blipFill>
        <p:spPr>
          <a:xfrm>
            <a:off x="6228995" y="0"/>
            <a:ext cx="5963005" cy="6858000"/>
          </a:xfrm>
          <a:prstGeom prst="rect">
            <a:avLst/>
          </a:prstGeom>
        </p:spPr>
      </p:pic>
    </p:spTree>
    <p:custDataLst>
      <p:tags r:id="rId1"/>
    </p:custDataLst>
    <p:extLst>
      <p:ext uri="{BB962C8B-B14F-4D97-AF65-F5344CB8AC3E}">
        <p14:creationId xmlns:p14="http://schemas.microsoft.com/office/powerpoint/2010/main" val="420887314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3070326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77871457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524671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302445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32285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97059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3084511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2" y="1214429"/>
            <a:ext cx="11341267"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9" name="Text Placeholder 6">
            <a:extLst>
              <a:ext uri="{FF2B5EF4-FFF2-40B4-BE49-F238E27FC236}">
                <a16:creationId xmlns:a16="http://schemas.microsoft.com/office/drawing/2014/main" id="{D0909D11-14AC-4C74-A6AA-E5A0E9FBF43C}"/>
              </a:ext>
            </a:extLst>
          </p:cNvPr>
          <p:cNvSpPr>
            <a:spLocks noGrp="1"/>
          </p:cNvSpPr>
          <p:nvPr>
            <p:ph type="body" sz="quarter" idx="14"/>
          </p:nvPr>
        </p:nvSpPr>
        <p:spPr>
          <a:xfrm>
            <a:off x="418642" y="4360116"/>
            <a:ext cx="11341265"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a16="http://schemas.microsoft.com/office/drawing/2014/main" id="{D9602833-A9CA-44A2-8A9B-6FE791E5FFCA}"/>
              </a:ext>
            </a:extLst>
          </p:cNvPr>
          <p:cNvSpPr>
            <a:spLocks noGrp="1"/>
          </p:cNvSpPr>
          <p:nvPr>
            <p:ph type="body" sz="quarter" idx="15"/>
          </p:nvPr>
        </p:nvSpPr>
        <p:spPr>
          <a:xfrm>
            <a:off x="418643" y="2789873"/>
            <a:ext cx="11341266"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85708340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45500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marL="0" marR="0" lvl="1"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Second level</a:t>
            </a:r>
          </a:p>
          <a:p>
            <a:pPr marL="0" marR="0" lvl="2"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759001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300603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4087716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404549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8997610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092325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4411150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3364354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46954544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18643"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43267"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259418"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384043"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09530"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34156"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4" name="Text Placeholder 4">
            <a:extLst>
              <a:ext uri="{FF2B5EF4-FFF2-40B4-BE49-F238E27FC236}">
                <a16:creationId xmlns:a16="http://schemas.microsoft.com/office/drawing/2014/main" id="{DFC6A495-0D5E-49BE-9BBC-D2EC0F8A173E}"/>
              </a:ext>
            </a:extLst>
          </p:cNvPr>
          <p:cNvSpPr>
            <a:spLocks noGrp="1"/>
          </p:cNvSpPr>
          <p:nvPr>
            <p:ph type="body" sz="quarter" idx="17" hasCustomPrompt="1"/>
          </p:nvPr>
        </p:nvSpPr>
        <p:spPr>
          <a:xfrm>
            <a:off x="418643" y="1656806"/>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5" name="Text Placeholder 4">
            <a:extLst>
              <a:ext uri="{FF2B5EF4-FFF2-40B4-BE49-F238E27FC236}">
                <a16:creationId xmlns:a16="http://schemas.microsoft.com/office/drawing/2014/main" id="{E993087F-B7F0-452D-9862-4702BDA2A325}"/>
              </a:ext>
            </a:extLst>
          </p:cNvPr>
          <p:cNvSpPr>
            <a:spLocks noGrp="1"/>
          </p:cNvSpPr>
          <p:nvPr>
            <p:ph type="body" sz="quarter" idx="24" hasCustomPrompt="1"/>
          </p:nvPr>
        </p:nvSpPr>
        <p:spPr>
          <a:xfrm>
            <a:off x="4293969"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6" name="Text Placeholder 4">
            <a:extLst>
              <a:ext uri="{FF2B5EF4-FFF2-40B4-BE49-F238E27FC236}">
                <a16:creationId xmlns:a16="http://schemas.microsoft.com/office/drawing/2014/main" id="{789386B5-D7AB-4883-8B79-1205708F3820}"/>
              </a:ext>
            </a:extLst>
          </p:cNvPr>
          <p:cNvSpPr>
            <a:spLocks noGrp="1"/>
          </p:cNvSpPr>
          <p:nvPr>
            <p:ph type="body" sz="quarter" idx="25" hasCustomPrompt="1"/>
          </p:nvPr>
        </p:nvSpPr>
        <p:spPr>
          <a:xfrm>
            <a:off x="8144083"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7" name="Text Placeholder 4">
            <a:extLst>
              <a:ext uri="{FF2B5EF4-FFF2-40B4-BE49-F238E27FC236}">
                <a16:creationId xmlns:a16="http://schemas.microsoft.com/office/drawing/2014/main" id="{A53E5920-F8CB-404E-8418-386AA28C8E57}"/>
              </a:ext>
            </a:extLst>
          </p:cNvPr>
          <p:cNvSpPr>
            <a:spLocks noGrp="1"/>
          </p:cNvSpPr>
          <p:nvPr>
            <p:ph type="body" sz="quarter" idx="28" hasCustomPrompt="1"/>
          </p:nvPr>
        </p:nvSpPr>
        <p:spPr>
          <a:xfrm>
            <a:off x="418643" y="1350193"/>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8" name="Text Placeholder 4">
            <a:extLst>
              <a:ext uri="{FF2B5EF4-FFF2-40B4-BE49-F238E27FC236}">
                <a16:creationId xmlns:a16="http://schemas.microsoft.com/office/drawing/2014/main" id="{BAAF887A-063D-47B7-BE4B-84AA6A570A90}"/>
              </a:ext>
            </a:extLst>
          </p:cNvPr>
          <p:cNvSpPr>
            <a:spLocks noGrp="1"/>
          </p:cNvSpPr>
          <p:nvPr>
            <p:ph type="body" sz="quarter" idx="29" hasCustomPrompt="1"/>
          </p:nvPr>
        </p:nvSpPr>
        <p:spPr>
          <a:xfrm>
            <a:off x="4293969"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30" name="Text Placeholder 4">
            <a:extLst>
              <a:ext uri="{FF2B5EF4-FFF2-40B4-BE49-F238E27FC236}">
                <a16:creationId xmlns:a16="http://schemas.microsoft.com/office/drawing/2014/main" id="{FA83FEC7-8AA2-49C8-A8C6-D867B7F15A92}"/>
              </a:ext>
            </a:extLst>
          </p:cNvPr>
          <p:cNvSpPr>
            <a:spLocks noGrp="1"/>
          </p:cNvSpPr>
          <p:nvPr>
            <p:ph type="body" sz="quarter" idx="30" hasCustomPrompt="1"/>
          </p:nvPr>
        </p:nvSpPr>
        <p:spPr>
          <a:xfrm>
            <a:off x="8144083"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custDataLst>
      <p:tags r:id="rId1"/>
    </p:custDataLst>
    <p:extLst>
      <p:ext uri="{BB962C8B-B14F-4D97-AF65-F5344CB8AC3E}">
        <p14:creationId xmlns:p14="http://schemas.microsoft.com/office/powerpoint/2010/main" val="309286064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48106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5428169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5608674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14828238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2245140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2303057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96478624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2</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6596305"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7410734" y="1456897"/>
            <a:ext cx="4362622"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7552537" y="1925795"/>
            <a:ext cx="4079016" cy="32944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114294227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08832518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318398"/>
            <a:ext cx="3659644" cy="4200325"/>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Rectangle 6">
            <a:extLst>
              <a:ext uri="{FF2B5EF4-FFF2-40B4-BE49-F238E27FC236}">
                <a16:creationId xmlns:a16="http://schemas.microsoft.com/office/drawing/2014/main" id="{9003B64D-9791-4980-B9F7-4059E0D39C90}"/>
              </a:ext>
              <a:ext uri="{C183D7F6-B498-43B3-948B-1728B52AA6E4}">
                <adec:decorative xmlns:adec="http://schemas.microsoft.com/office/drawing/2017/decorative" val="1"/>
              </a:ext>
            </a:extLst>
          </p:cNvPr>
          <p:cNvSpPr/>
          <p:nvPr userDrawn="1"/>
        </p:nvSpPr>
        <p:spPr bwMode="auto">
          <a:xfrm>
            <a:off x="4282439" y="131839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FD4B3A-BF6E-4E6A-9D7A-CE9A4A45ED0B}"/>
              </a:ext>
              <a:ext uri="{C183D7F6-B498-43B3-948B-1728B52AA6E4}">
                <adec:decorative xmlns:adec="http://schemas.microsoft.com/office/drawing/2017/decorative" val="1"/>
              </a:ext>
            </a:extLst>
          </p:cNvPr>
          <p:cNvSpPr/>
          <p:nvPr userDrawn="1"/>
        </p:nvSpPr>
        <p:spPr bwMode="auto">
          <a:xfrm>
            <a:off x="4282439" y="277554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34687BE-640A-4663-A245-A357FAE7BF9F}"/>
              </a:ext>
              <a:ext uri="{C183D7F6-B498-43B3-948B-1728B52AA6E4}">
                <adec:decorative xmlns:adec="http://schemas.microsoft.com/office/drawing/2017/decorative" val="1"/>
              </a:ext>
            </a:extLst>
          </p:cNvPr>
          <p:cNvSpPr/>
          <p:nvPr userDrawn="1"/>
        </p:nvSpPr>
        <p:spPr bwMode="auto">
          <a:xfrm>
            <a:off x="4282439" y="4211290"/>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7">
            <a:extLst>
              <a:ext uri="{FF2B5EF4-FFF2-40B4-BE49-F238E27FC236}">
                <a16:creationId xmlns:a16="http://schemas.microsoft.com/office/drawing/2014/main" id="{EC429A5F-233E-440A-BE27-73094E45DB05}"/>
              </a:ext>
            </a:extLst>
          </p:cNvPr>
          <p:cNvSpPr>
            <a:spLocks noGrp="1"/>
          </p:cNvSpPr>
          <p:nvPr>
            <p:ph type="pic" sz="quarter" idx="15" hasCustomPrompt="1"/>
          </p:nvPr>
        </p:nvSpPr>
        <p:spPr>
          <a:xfrm>
            <a:off x="4484597" y="1361798"/>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Picture Placeholder 7">
            <a:extLst>
              <a:ext uri="{FF2B5EF4-FFF2-40B4-BE49-F238E27FC236}">
                <a16:creationId xmlns:a16="http://schemas.microsoft.com/office/drawing/2014/main" id="{B1C0865A-C973-494C-9620-F6092B7573D0}"/>
              </a:ext>
            </a:extLst>
          </p:cNvPr>
          <p:cNvSpPr>
            <a:spLocks noGrp="1"/>
          </p:cNvSpPr>
          <p:nvPr>
            <p:ph type="pic" sz="quarter" idx="43" hasCustomPrompt="1"/>
          </p:nvPr>
        </p:nvSpPr>
        <p:spPr>
          <a:xfrm>
            <a:off x="4484597" y="2818553"/>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Picture Placeholder 7">
            <a:extLst>
              <a:ext uri="{FF2B5EF4-FFF2-40B4-BE49-F238E27FC236}">
                <a16:creationId xmlns:a16="http://schemas.microsoft.com/office/drawing/2014/main" id="{0F0AAB44-7C37-4772-AFE5-9647E56A5B43}"/>
              </a:ext>
            </a:extLst>
          </p:cNvPr>
          <p:cNvSpPr>
            <a:spLocks noGrp="1"/>
          </p:cNvSpPr>
          <p:nvPr>
            <p:ph type="pic" sz="quarter" idx="44" hasCustomPrompt="1"/>
          </p:nvPr>
        </p:nvSpPr>
        <p:spPr>
          <a:xfrm>
            <a:off x="4484597" y="4254559"/>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723643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6833743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876633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358313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00698073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163233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1761077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6237618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59082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790409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46981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4222130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1246885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093320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7764895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9869343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327803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9044792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4697134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5458036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904243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4551939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8343919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6783244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5589523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045793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031152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73284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560796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8188882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732840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2279889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0"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marL="0" marR="0" lvl="1" indent="0" algn="l" defTabSz="914367" rtl="0" eaLnBrk="1" fontAlgn="auto" latinLnBrk="0" hangingPunct="1">
              <a:lnSpc>
                <a:spcPct val="100000"/>
              </a:lnSpc>
              <a:spcBef>
                <a:spcPts val="392"/>
              </a:spcBef>
              <a:spcAft>
                <a:spcPts val="588"/>
              </a:spcAft>
              <a:buClrTx/>
              <a:buSzPct val="90000"/>
              <a:buFontTx/>
              <a:buNone/>
              <a:tabLst/>
            </a:pPr>
            <a:r>
              <a:rPr lang="en-US"/>
              <a:t>Second level</a:t>
            </a:r>
          </a:p>
          <a:p>
            <a:pPr marL="0" marR="0" lvl="2" indent="0" algn="l" defTabSz="914367" rtl="0" eaLnBrk="1" fontAlgn="auto" latinLnBrk="0" hangingPunct="1">
              <a:lnSpc>
                <a:spcPct val="100000"/>
              </a:lnSpc>
              <a:spcBef>
                <a:spcPts val="392"/>
              </a:spcBef>
              <a:spcAft>
                <a:spcPts val="588"/>
              </a:spcAft>
              <a:buClrTx/>
              <a:buSzPct val="90000"/>
              <a:buFontTx/>
              <a:buNone/>
              <a:tabLst/>
            </a:pPr>
            <a:r>
              <a:rPr lang="en-US"/>
              <a:t>Third level</a:t>
            </a:r>
          </a:p>
          <a:p>
            <a:pPr marL="0" marR="0" lvl="3" indent="0" algn="l" defTabSz="914367" rtl="0" eaLnBrk="1" fontAlgn="auto" latinLnBrk="0" hangingPunct="1">
              <a:lnSpc>
                <a:spcPct val="100000"/>
              </a:lnSpc>
              <a:spcBef>
                <a:spcPts val="392"/>
              </a:spcBef>
              <a:spcAft>
                <a:spcPts val="588"/>
              </a:spcAft>
              <a:buClrTx/>
              <a:buSzPct val="90000"/>
              <a:buFontTx/>
              <a:buNone/>
              <a:tabLst/>
            </a:pPr>
            <a:r>
              <a:rPr lang="en-US"/>
              <a:t>Fourth level</a:t>
            </a:r>
          </a:p>
          <a:p>
            <a:pPr marL="0" marR="0" lvl="4" indent="0" algn="l" defTabSz="914367" rtl="0" eaLnBrk="1" fontAlgn="auto" latinLnBrk="0" hangingPunct="1">
              <a:lnSpc>
                <a:spcPct val="100000"/>
              </a:lnSpc>
              <a:spcBef>
                <a:spcPts val="392"/>
              </a:spcBef>
              <a:spcAft>
                <a:spcPts val="588"/>
              </a:spcAft>
              <a:buClrTx/>
              <a:buSzPct val="90000"/>
              <a:buFontTx/>
              <a:buNone/>
              <a:tabLst/>
            </a:pPr>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230628"/>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7270962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8514251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5256787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3378410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0869667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742788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582661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5403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1467988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2359027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3F4E0652-F29D-4D03-92C7-CD759431CD3F}"/>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49537542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115830228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246070985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userDrawn="1"/>
        </p:nvPicPr>
        <p:blipFill rotWithShape="1">
          <a:blip r:embed="rId2"/>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3"/>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122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033252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0237562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1882116"/>
            <a:ext cx="4167887" cy="543185"/>
          </a:xfrm>
        </p:spPr>
        <p:txBody>
          <a:bodyPr anchor="t" anchorCtr="0">
            <a:spAutoFit/>
          </a:bodyPr>
          <a:lstStyle>
            <a:lvl1pPr>
              <a:defRPr sz="3529">
                <a:solidFill>
                  <a:schemeClr val="tx1"/>
                </a:solidFill>
              </a:defRPr>
            </a:lvl1pPr>
          </a:lstStyle>
          <a:p>
            <a:endParaRPr lang="en-US"/>
          </a:p>
        </p:txBody>
      </p:sp>
    </p:spTree>
    <p:extLst>
      <p:ext uri="{BB962C8B-B14F-4D97-AF65-F5344CB8AC3E}">
        <p14:creationId xmlns:p14="http://schemas.microsoft.com/office/powerpoint/2010/main" val="252445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79">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695656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endParaRPr lang="en-US"/>
          </a:p>
        </p:txBody>
      </p:sp>
    </p:spTree>
    <p:extLst>
      <p:ext uri="{BB962C8B-B14F-4D97-AF65-F5344CB8AC3E}">
        <p14:creationId xmlns:p14="http://schemas.microsoft.com/office/powerpoint/2010/main" val="209586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83758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0226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32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013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2742446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41636974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31070227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4936464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7398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9132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3393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15000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023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1539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4425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4711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83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dirty="0"/>
              <a:t>© Microsoft Corporation 					 	 	 Microsoft 365 </a:t>
            </a:r>
          </a:p>
        </p:txBody>
      </p:sp>
    </p:spTree>
    <p:extLst>
      <p:ext uri="{BB962C8B-B14F-4D97-AF65-F5344CB8AC3E}">
        <p14:creationId xmlns:p14="http://schemas.microsoft.com/office/powerpoint/2010/main" val="2567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dirty="0">
                <a:solidFill>
                  <a:schemeClr val="tx1"/>
                </a:solidFill>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3098815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952541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12986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p:nvPicPr>
        <p:blipFill>
          <a:blip r:embed="rId3"/>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3423881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image" Target="../media/image18.emf"/><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2.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slideLayout" Target="../slideLayouts/slideLayout152.xml"/><Relationship Id="rId63" Type="http://schemas.openxmlformats.org/officeDocument/2006/relationships/slideLayout" Target="../slideLayouts/slideLayout160.xml"/><Relationship Id="rId68" Type="http://schemas.openxmlformats.org/officeDocument/2006/relationships/slideLayout" Target="../slideLayouts/slideLayout165.xml"/><Relationship Id="rId76" Type="http://schemas.openxmlformats.org/officeDocument/2006/relationships/slideLayout" Target="../slideLayouts/slideLayout173.xml"/><Relationship Id="rId7" Type="http://schemas.openxmlformats.org/officeDocument/2006/relationships/slideLayout" Target="../slideLayouts/slideLayout104.xml"/><Relationship Id="rId71" Type="http://schemas.openxmlformats.org/officeDocument/2006/relationships/slideLayout" Target="../slideLayouts/slideLayout168.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8" Type="http://schemas.openxmlformats.org/officeDocument/2006/relationships/slideLayout" Target="../slideLayouts/slideLayout155.xml"/><Relationship Id="rId66" Type="http://schemas.openxmlformats.org/officeDocument/2006/relationships/slideLayout" Target="../slideLayouts/slideLayout163.xml"/><Relationship Id="rId74" Type="http://schemas.openxmlformats.org/officeDocument/2006/relationships/slideLayout" Target="../slideLayouts/slideLayout171.xml"/><Relationship Id="rId79" Type="http://schemas.openxmlformats.org/officeDocument/2006/relationships/tags" Target="../tags/tag1.xml"/><Relationship Id="rId5" Type="http://schemas.openxmlformats.org/officeDocument/2006/relationships/slideLayout" Target="../slideLayouts/slideLayout102.xml"/><Relationship Id="rId61" Type="http://schemas.openxmlformats.org/officeDocument/2006/relationships/slideLayout" Target="../slideLayouts/slideLayout158.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60" Type="http://schemas.openxmlformats.org/officeDocument/2006/relationships/slideLayout" Target="../slideLayouts/slideLayout157.xml"/><Relationship Id="rId65" Type="http://schemas.openxmlformats.org/officeDocument/2006/relationships/slideLayout" Target="../slideLayouts/slideLayout162.xml"/><Relationship Id="rId73" Type="http://schemas.openxmlformats.org/officeDocument/2006/relationships/slideLayout" Target="../slideLayouts/slideLayout170.xml"/><Relationship Id="rId78"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slideLayout" Target="../slideLayouts/slideLayout153.xml"/><Relationship Id="rId64" Type="http://schemas.openxmlformats.org/officeDocument/2006/relationships/slideLayout" Target="../slideLayouts/slideLayout161.xml"/><Relationship Id="rId69" Type="http://schemas.openxmlformats.org/officeDocument/2006/relationships/slideLayout" Target="../slideLayouts/slideLayout166.xml"/><Relationship Id="rId77" Type="http://schemas.openxmlformats.org/officeDocument/2006/relationships/slideLayout" Target="../slideLayouts/slideLayout174.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72" Type="http://schemas.openxmlformats.org/officeDocument/2006/relationships/slideLayout" Target="../slideLayouts/slideLayout169.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59" Type="http://schemas.openxmlformats.org/officeDocument/2006/relationships/slideLayout" Target="../slideLayouts/slideLayout156.xml"/><Relationship Id="rId67" Type="http://schemas.openxmlformats.org/officeDocument/2006/relationships/slideLayout" Target="../slideLayouts/slideLayout164.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slideLayout" Target="../slideLayouts/slideLayout151.xml"/><Relationship Id="rId62" Type="http://schemas.openxmlformats.org/officeDocument/2006/relationships/slideLayout" Target="../slideLayouts/slideLayout159.xml"/><Relationship Id="rId70" Type="http://schemas.openxmlformats.org/officeDocument/2006/relationships/slideLayout" Target="../slideLayouts/slideLayout167.xml"/><Relationship Id="rId75" Type="http://schemas.openxmlformats.org/officeDocument/2006/relationships/slideLayout" Target="../slideLayouts/slideLayout172.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5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a:solidFill>
                  <a:schemeClr val="bg1">
                    <a:lumMod val="75000"/>
                  </a:schemeClr>
                </a:solidFill>
              </a:rPr>
              <a:t>Closed captioning</a:t>
            </a:r>
            <a:br>
              <a:rPr lang="en-US" sz="700">
                <a:solidFill>
                  <a:schemeClr val="bg1">
                    <a:lumMod val="75000"/>
                  </a:schemeClr>
                </a:solidFill>
              </a:rPr>
            </a:br>
            <a:r>
              <a:rPr lang="en-US" sz="70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28" r:id="rId6"/>
    <p:sldLayoutId id="2147484680" r:id="rId7"/>
    <p:sldLayoutId id="2147484610" r:id="rId8"/>
    <p:sldLayoutId id="2147484684" r:id="rId9"/>
    <p:sldLayoutId id="2147484670" r:id="rId10"/>
    <p:sldLayoutId id="2147484671" r:id="rId11"/>
    <p:sldLayoutId id="2147484682" r:id="rId12"/>
    <p:sldLayoutId id="2147484677" r:id="rId13"/>
    <p:sldLayoutId id="2147484727" r:id="rId14"/>
    <p:sldLayoutId id="2147484691" r:id="rId15"/>
    <p:sldLayoutId id="2147484692" r:id="rId16"/>
    <p:sldLayoutId id="2147484693" r:id="rId17"/>
    <p:sldLayoutId id="2147484694" r:id="rId18"/>
    <p:sldLayoutId id="2147484695" r:id="rId19"/>
    <p:sldLayoutId id="2147484560" r:id="rId20"/>
    <p:sldLayoutId id="2147484580" r:id="rId21"/>
    <p:sldLayoutId id="2147484566" r:id="rId22"/>
    <p:sldLayoutId id="2147484696" r:id="rId23"/>
    <p:sldLayoutId id="2147484697" r:id="rId24"/>
    <p:sldLayoutId id="2147484675" r:id="rId25"/>
    <p:sldLayoutId id="2147484676" r:id="rId26"/>
    <p:sldLayoutId id="2147484711" r:id="rId27"/>
    <p:sldLayoutId id="2147484721" r:id="rId28"/>
    <p:sldLayoutId id="2147484720" r:id="rId29"/>
    <p:sldLayoutId id="2147484726" r:id="rId30"/>
    <p:sldLayoutId id="2147484570" r:id="rId31"/>
    <p:sldLayoutId id="2147484571" r:id="rId32"/>
    <p:sldLayoutId id="2147484572" r:id="rId33"/>
    <p:sldLayoutId id="2147484688" r:id="rId34"/>
    <p:sldLayoutId id="2147484689" r:id="rId35"/>
    <p:sldLayoutId id="2147484690" r:id="rId36"/>
    <p:sldLayoutId id="2147484724" r:id="rId37"/>
    <p:sldLayoutId id="2147484725" r:id="rId38"/>
    <p:sldLayoutId id="2147484722" r:id="rId39"/>
    <p:sldLayoutId id="2147484683" r:id="rId40"/>
    <p:sldLayoutId id="2147484685" r:id="rId41"/>
    <p:sldLayoutId id="2147484673" r:id="rId42"/>
    <p:sldLayoutId id="2147484678" r:id="rId43"/>
    <p:sldLayoutId id="2147484679" r:id="rId44"/>
    <p:sldLayoutId id="2147484717" r:id="rId45"/>
    <p:sldLayoutId id="2147484718" r:id="rId46"/>
    <p:sldLayoutId id="2147484712" r:id="rId47"/>
    <p:sldLayoutId id="2147484713" r:id="rId48"/>
    <p:sldLayoutId id="2147484714" r:id="rId49"/>
    <p:sldLayoutId id="2147484715" r:id="rId50"/>
    <p:sldLayoutId id="2147484716" r:id="rId51"/>
    <p:sldLayoutId id="2147484723" r:id="rId52"/>
    <p:sldLayoutId id="2147484686" r:id="rId53"/>
    <p:sldLayoutId id="2147484674" r:id="rId54"/>
    <p:sldLayoutId id="2147484702" r:id="rId55"/>
    <p:sldLayoutId id="2147484719" r:id="rId56"/>
    <p:sldLayoutId id="2147484701" r:id="rId57"/>
    <p:sldLayoutId id="2147484699" r:id="rId58"/>
    <p:sldLayoutId id="2147484700" r:id="rId59"/>
    <p:sldLayoutId id="2147484703" r:id="rId60"/>
    <p:sldLayoutId id="2147484704" r:id="rId61"/>
    <p:sldLayoutId id="2147484705" r:id="rId62"/>
    <p:sldLayoutId id="2147484706" r:id="rId63"/>
    <p:sldLayoutId id="2147484707" r:id="rId64"/>
    <p:sldLayoutId id="2147484730" r:id="rId65"/>
    <p:sldLayoutId id="2147484710" r:id="rId66"/>
    <p:sldLayoutId id="2147484729" r:id="rId67"/>
    <p:sldLayoutId id="2147484731" r:id="rId68"/>
    <p:sldLayoutId id="2147484732" r:id="rId69"/>
    <p:sldLayoutId id="2147484733" r:id="rId70"/>
    <p:sldLayoutId id="2147484698" r:id="rId71"/>
    <p:sldLayoutId id="2147484735" r:id="rId72"/>
    <p:sldLayoutId id="2147484736" r:id="rId73"/>
    <p:sldLayoutId id="2147484737" r:id="rId7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9893891"/>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custDataLst>
      <p:tags r:id="rId79"/>
    </p:custDataLst>
    <p:extLst>
      <p:ext uri="{BB962C8B-B14F-4D97-AF65-F5344CB8AC3E}">
        <p14:creationId xmlns:p14="http://schemas.microsoft.com/office/powerpoint/2010/main" val="819980806"/>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4792" r:id="rId29"/>
    <p:sldLayoutId id="2147484793" r:id="rId30"/>
    <p:sldLayoutId id="2147484794" r:id="rId31"/>
    <p:sldLayoutId id="2147484795" r:id="rId32"/>
    <p:sldLayoutId id="2147484796" r:id="rId33"/>
    <p:sldLayoutId id="2147484797" r:id="rId34"/>
    <p:sldLayoutId id="2147484798" r:id="rId35"/>
    <p:sldLayoutId id="2147484799" r:id="rId36"/>
    <p:sldLayoutId id="2147484800" r:id="rId37"/>
    <p:sldLayoutId id="2147484801" r:id="rId38"/>
    <p:sldLayoutId id="2147484802" r:id="rId39"/>
    <p:sldLayoutId id="2147484803" r:id="rId40"/>
    <p:sldLayoutId id="2147484804" r:id="rId41"/>
    <p:sldLayoutId id="2147484805" r:id="rId42"/>
    <p:sldLayoutId id="2147484806" r:id="rId43"/>
    <p:sldLayoutId id="2147484807" r:id="rId44"/>
    <p:sldLayoutId id="2147484808" r:id="rId45"/>
    <p:sldLayoutId id="2147484809" r:id="rId46"/>
    <p:sldLayoutId id="2147484810" r:id="rId47"/>
    <p:sldLayoutId id="2147484811" r:id="rId48"/>
    <p:sldLayoutId id="2147484812" r:id="rId49"/>
    <p:sldLayoutId id="2147484813" r:id="rId50"/>
    <p:sldLayoutId id="2147484814" r:id="rId51"/>
    <p:sldLayoutId id="2147484815" r:id="rId52"/>
    <p:sldLayoutId id="2147484816" r:id="rId53"/>
    <p:sldLayoutId id="2147484817" r:id="rId54"/>
    <p:sldLayoutId id="2147484818" r:id="rId55"/>
    <p:sldLayoutId id="2147484819" r:id="rId56"/>
    <p:sldLayoutId id="2147484820" r:id="rId57"/>
    <p:sldLayoutId id="2147484821" r:id="rId58"/>
    <p:sldLayoutId id="2147484822" r:id="rId59"/>
    <p:sldLayoutId id="2147484823" r:id="rId60"/>
    <p:sldLayoutId id="2147484824" r:id="rId61"/>
    <p:sldLayoutId id="2147484825" r:id="rId62"/>
    <p:sldLayoutId id="2147484826" r:id="rId63"/>
    <p:sldLayoutId id="2147484827" r:id="rId64"/>
    <p:sldLayoutId id="2147484828" r:id="rId65"/>
    <p:sldLayoutId id="2147484829" r:id="rId66"/>
    <p:sldLayoutId id="2147484830" r:id="rId67"/>
    <p:sldLayoutId id="2147484831" r:id="rId68"/>
    <p:sldLayoutId id="2147484832" r:id="rId69"/>
    <p:sldLayoutId id="2147484833" r:id="rId70"/>
    <p:sldLayoutId id="2147484834" r:id="rId71"/>
    <p:sldLayoutId id="2147484835" r:id="rId72"/>
    <p:sldLayoutId id="2147484836" r:id="rId73"/>
    <p:sldLayoutId id="2147484837" r:id="rId74"/>
    <p:sldLayoutId id="2147484838" r:id="rId75"/>
    <p:sldLayoutId id="2147484839" r:id="rId76"/>
    <p:sldLayoutId id="2147484840" r:id="rId77"/>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 Id="rId4" Type="http://schemas.openxmlformats.org/officeDocument/2006/relationships/image" Target="../media/image30.wmf"/></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 Id="rId4" Type="http://schemas.openxmlformats.org/officeDocument/2006/relationships/image" Target="../media/image30.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72.xml"/><Relationship Id="rId1" Type="http://schemas.openxmlformats.org/officeDocument/2006/relationships/tags" Target="../tags/tag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fr-FR" sz="3600" dirty="0"/>
              <a:t>SC-200T00A</a:t>
            </a:r>
            <a:br>
              <a:rPr lang="fr-FR" sz="3600" dirty="0"/>
            </a:br>
            <a:r>
              <a:rPr lang="fr-FR" sz="3600" dirty="0"/>
              <a:t>Microsoft Security Operations </a:t>
            </a:r>
            <a:r>
              <a:rPr lang="fr-FR" sz="3600" dirty="0" err="1"/>
              <a:t>Analyst</a:t>
            </a: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4294967295"/>
          </p:nvPr>
        </p:nvSpPr>
        <p:spPr>
          <a:xfrm>
            <a:off x="442466" y="4350114"/>
            <a:ext cx="5413394" cy="908839"/>
          </a:xfrm>
        </p:spPr>
        <p:txBody>
          <a:bodyPr/>
          <a:lstStyle/>
          <a:p>
            <a:r>
              <a:rPr lang="en-US">
                <a:solidFill>
                  <a:schemeClr val="tx1"/>
                </a:solidFill>
              </a:rPr>
              <a:t>Author name</a:t>
            </a:r>
            <a:br>
              <a:rPr lang="en-US">
                <a:solidFill>
                  <a:schemeClr val="tx1"/>
                </a:solidFill>
              </a:rPr>
            </a:br>
            <a:r>
              <a:rPr lang="en-US">
                <a:solidFill>
                  <a:schemeClr val="tx1"/>
                </a:solidFill>
              </a:rPr>
              <a:t>Date</a:t>
            </a:r>
          </a:p>
        </p:txBody>
      </p:sp>
    </p:spTree>
    <p:extLst>
      <p:ext uri="{BB962C8B-B14F-4D97-AF65-F5344CB8AC3E}">
        <p14:creationId xmlns:p14="http://schemas.microsoft.com/office/powerpoint/2010/main" val="39379697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Use queries to hunt for threats</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Save key findings with bookmarks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24667FA1-B00E-423A-B367-6386C7808730}"/>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web page showing a profile of two people">
            <a:extLst>
              <a:ext uri="{FF2B5EF4-FFF2-40B4-BE49-F238E27FC236}">
                <a16:creationId xmlns:a16="http://schemas.microsoft.com/office/drawing/2014/main" id="{4DB96513-C1EE-4836-ADE5-E8E61DF3775C}"/>
              </a:ext>
            </a:extLst>
          </p:cNvPr>
          <p:cNvPicPr>
            <a:picLocks noChangeAspect="1"/>
          </p:cNvPicPr>
          <p:nvPr/>
        </p:nvPicPr>
        <p:blipFill>
          <a:blip r:embed="rId4"/>
          <a:stretch>
            <a:fillRect/>
          </a:stretch>
        </p:blipFill>
        <p:spPr>
          <a:xfrm>
            <a:off x="588618" y="4170787"/>
            <a:ext cx="933776" cy="933776"/>
          </a:xfrm>
          <a:prstGeom prst="rect">
            <a:avLst/>
          </a:prstGeom>
        </p:spPr>
      </p:pic>
      <p:sp>
        <p:nvSpPr>
          <p:cNvPr id="5" name="TextBox 4">
            <a:extLst>
              <a:ext uri="{FF2B5EF4-FFF2-40B4-BE49-F238E27FC236}">
                <a16:creationId xmlns:a16="http://schemas.microsoft.com/office/drawing/2014/main" id="{E73F87ED-DBFA-4AFA-BB5C-E683909E47C0}"/>
              </a:ext>
            </a:extLst>
          </p:cNvPr>
          <p:cNvSpPr txBox="1"/>
          <p:nvPr/>
        </p:nvSpPr>
        <p:spPr>
          <a:xfrm>
            <a:off x="1764765" y="4333637"/>
            <a:ext cx="4892985" cy="609569"/>
          </a:xfrm>
          <a:prstGeom prst="rect">
            <a:avLst/>
          </a:prstGeom>
          <a:noFill/>
        </p:spPr>
        <p:txBody>
          <a:bodyPr wrap="square" lIns="0" tIns="0" rIns="0" bIns="0" rtlCol="0" anchor="ctr">
            <a:noAutofit/>
          </a:bodyPr>
          <a:lstStyle/>
          <a:p>
            <a:r>
              <a:rPr lang="en-US" sz="1961" dirty="0"/>
              <a:t>Observe threats over time with livestream</a:t>
            </a:r>
          </a:p>
        </p:txBody>
      </p:sp>
    </p:spTree>
    <p:extLst>
      <p:ext uri="{BB962C8B-B14F-4D97-AF65-F5344CB8AC3E}">
        <p14:creationId xmlns:p14="http://schemas.microsoft.com/office/powerpoint/2010/main" val="21149827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Manage Azure Sentinel threat-hunting queries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720156" y="856740"/>
            <a:ext cx="10383899" cy="1113446"/>
          </a:xfrm>
        </p:spPr>
        <p:txBody>
          <a:bodyPr/>
          <a:lstStyle/>
          <a:p>
            <a:r>
              <a:rPr lang="en-US" sz="2000" dirty="0"/>
              <a:t>Create and run hunting queries to search for isolated security threats and unwanted activity.</a:t>
            </a:r>
          </a:p>
        </p:txBody>
      </p:sp>
      <p:pic>
        <p:nvPicPr>
          <p:cNvPr id="6" name="Picture 5" descr="Graphical user interface, application&#10;&#10;Description automatically generated">
            <a:extLst>
              <a:ext uri="{FF2B5EF4-FFF2-40B4-BE49-F238E27FC236}">
                <a16:creationId xmlns:a16="http://schemas.microsoft.com/office/drawing/2014/main" id="{7A441674-2387-465D-B87F-F94CFAF7474B}"/>
              </a:ext>
            </a:extLst>
          </p:cNvPr>
          <p:cNvPicPr>
            <a:picLocks noChangeAspect="1"/>
          </p:cNvPicPr>
          <p:nvPr/>
        </p:nvPicPr>
        <p:blipFill>
          <a:blip r:embed="rId3"/>
          <a:stretch>
            <a:fillRect/>
          </a:stretch>
        </p:blipFill>
        <p:spPr>
          <a:xfrm>
            <a:off x="1535374" y="1878706"/>
            <a:ext cx="9690345" cy="4661789"/>
          </a:xfrm>
          <a:prstGeom prst="rect">
            <a:avLst/>
          </a:prstGeom>
        </p:spPr>
      </p:pic>
    </p:spTree>
    <p:extLst>
      <p:ext uri="{BB962C8B-B14F-4D97-AF65-F5344CB8AC3E}">
        <p14:creationId xmlns:p14="http://schemas.microsoft.com/office/powerpoint/2010/main" val="33518862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Save key findings with bookmarks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695526" y="999135"/>
            <a:ext cx="10383899" cy="1113446"/>
          </a:xfrm>
        </p:spPr>
        <p:txBody>
          <a:bodyPr/>
          <a:lstStyle/>
          <a:p>
            <a:pPr>
              <a:lnSpc>
                <a:spcPct val="100000"/>
              </a:lnSpc>
            </a:pPr>
            <a:r>
              <a:rPr lang="en-US" sz="2000" dirty="0"/>
              <a:t>Bookmarks in Azure Sentinel can help you hunt for threats by preserving the queries you ran in Azure Sentinel, along with the query results that you deem relevant.</a:t>
            </a:r>
          </a:p>
        </p:txBody>
      </p:sp>
      <p:pic>
        <p:nvPicPr>
          <p:cNvPr id="5" name="Picture 4" descr="Graphical user interface, text, application, email&#10;&#10;Description automatically generated">
            <a:extLst>
              <a:ext uri="{FF2B5EF4-FFF2-40B4-BE49-F238E27FC236}">
                <a16:creationId xmlns:a16="http://schemas.microsoft.com/office/drawing/2014/main" id="{834B8C0D-F07B-469D-955B-E15B736C159A}"/>
              </a:ext>
            </a:extLst>
          </p:cNvPr>
          <p:cNvPicPr>
            <a:picLocks noChangeAspect="1"/>
          </p:cNvPicPr>
          <p:nvPr/>
        </p:nvPicPr>
        <p:blipFill>
          <a:blip r:embed="rId3"/>
          <a:stretch>
            <a:fillRect/>
          </a:stretch>
        </p:blipFill>
        <p:spPr>
          <a:xfrm>
            <a:off x="695526" y="2112581"/>
            <a:ext cx="10953345" cy="3990875"/>
          </a:xfrm>
          <a:prstGeom prst="rect">
            <a:avLst/>
          </a:prstGeom>
        </p:spPr>
      </p:pic>
    </p:spTree>
    <p:extLst>
      <p:ext uri="{BB962C8B-B14F-4D97-AF65-F5344CB8AC3E}">
        <p14:creationId xmlns:p14="http://schemas.microsoft.com/office/powerpoint/2010/main" val="39237598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Observe threats over time with livestream</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272374" y="1120690"/>
            <a:ext cx="10383899" cy="1113446"/>
          </a:xfrm>
        </p:spPr>
        <p:txBody>
          <a:bodyPr/>
          <a:lstStyle/>
          <a:p>
            <a:pPr>
              <a:lnSpc>
                <a:spcPct val="100000"/>
              </a:lnSpc>
            </a:pPr>
            <a:r>
              <a:rPr lang="en-US" sz="2000" dirty="0"/>
              <a:t>You can use the hunting livestream to test queries against live events as they occur. Livestream provides interactive sessions that can notify you when Azure Sentinel finds matching events for your query.</a:t>
            </a:r>
          </a:p>
        </p:txBody>
      </p:sp>
      <p:pic>
        <p:nvPicPr>
          <p:cNvPr id="6" name="Picture 5" descr="Table&#10;&#10;Description automatically generated">
            <a:extLst>
              <a:ext uri="{FF2B5EF4-FFF2-40B4-BE49-F238E27FC236}">
                <a16:creationId xmlns:a16="http://schemas.microsoft.com/office/drawing/2014/main" id="{8788865B-E7DD-42C6-97D4-FA9018F8E4DD}"/>
              </a:ext>
            </a:extLst>
          </p:cNvPr>
          <p:cNvPicPr>
            <a:picLocks noChangeAspect="1"/>
          </p:cNvPicPr>
          <p:nvPr/>
        </p:nvPicPr>
        <p:blipFill>
          <a:blip r:embed="rId3"/>
          <a:stretch>
            <a:fillRect/>
          </a:stretch>
        </p:blipFill>
        <p:spPr>
          <a:xfrm>
            <a:off x="150774" y="2576016"/>
            <a:ext cx="11890451" cy="3161294"/>
          </a:xfrm>
          <a:prstGeom prst="rect">
            <a:avLst/>
          </a:prstGeom>
        </p:spPr>
      </p:pic>
    </p:spTree>
    <p:extLst>
      <p:ext uri="{BB962C8B-B14F-4D97-AF65-F5344CB8AC3E}">
        <p14:creationId xmlns:p14="http://schemas.microsoft.com/office/powerpoint/2010/main" val="29829108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30964876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 Hunt for threats using notebooks in Azure Sentinel</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71614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Explore API libraries for advanced threat hunting in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Describe notebooks in Azure Sentinel</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F4220F76-986C-41D4-A20E-78DE8F16BAC2}"/>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web page showing a profile of two people">
            <a:extLst>
              <a:ext uri="{FF2B5EF4-FFF2-40B4-BE49-F238E27FC236}">
                <a16:creationId xmlns:a16="http://schemas.microsoft.com/office/drawing/2014/main" id="{BBB22F7D-B4AB-4C04-96D3-FE9D4B3BE686}"/>
              </a:ext>
            </a:extLst>
          </p:cNvPr>
          <p:cNvPicPr>
            <a:picLocks noChangeAspect="1"/>
          </p:cNvPicPr>
          <p:nvPr/>
        </p:nvPicPr>
        <p:blipFill>
          <a:blip r:embed="rId4"/>
          <a:stretch>
            <a:fillRect/>
          </a:stretch>
        </p:blipFill>
        <p:spPr>
          <a:xfrm>
            <a:off x="588618" y="4170787"/>
            <a:ext cx="933776" cy="933776"/>
          </a:xfrm>
          <a:prstGeom prst="rect">
            <a:avLst/>
          </a:prstGeom>
        </p:spPr>
      </p:pic>
      <p:sp>
        <p:nvSpPr>
          <p:cNvPr id="5" name="TextBox 4">
            <a:extLst>
              <a:ext uri="{FF2B5EF4-FFF2-40B4-BE49-F238E27FC236}">
                <a16:creationId xmlns:a16="http://schemas.microsoft.com/office/drawing/2014/main" id="{D4B6FA80-159D-40B4-AB71-63958CA05E91}"/>
              </a:ext>
            </a:extLst>
          </p:cNvPr>
          <p:cNvSpPr txBox="1"/>
          <p:nvPr/>
        </p:nvSpPr>
        <p:spPr>
          <a:xfrm>
            <a:off x="1764765" y="4333637"/>
            <a:ext cx="4892985" cy="609569"/>
          </a:xfrm>
          <a:prstGeom prst="rect">
            <a:avLst/>
          </a:prstGeom>
          <a:noFill/>
        </p:spPr>
        <p:txBody>
          <a:bodyPr wrap="square" lIns="0" tIns="0" rIns="0" bIns="0" rtlCol="0" anchor="ctr">
            <a:noAutofit/>
          </a:bodyPr>
          <a:lstStyle/>
          <a:p>
            <a:r>
              <a:rPr lang="en-US" sz="1961" dirty="0"/>
              <a:t>Create and use notebooks in Azure Sentinel</a:t>
            </a:r>
          </a:p>
        </p:txBody>
      </p:sp>
    </p:spTree>
    <p:extLst>
      <p:ext uri="{BB962C8B-B14F-4D97-AF65-F5344CB8AC3E}">
        <p14:creationId xmlns:p14="http://schemas.microsoft.com/office/powerpoint/2010/main" val="6734647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Access Azure Sentinel data with external tools</a:t>
            </a:r>
            <a:br>
              <a:rPr lang="en-US" dirty="0"/>
            </a:br>
            <a:endParaRPr lang="en-US" dirty="0"/>
          </a:p>
        </p:txBody>
      </p:sp>
      <p:sp>
        <p:nvSpPr>
          <p:cNvPr id="33" name="Freeform 5">
            <a:extLst>
              <a:ext uri="{FF2B5EF4-FFF2-40B4-BE49-F238E27FC236}">
                <a16:creationId xmlns:a16="http://schemas.microsoft.com/office/drawing/2014/main" id="{B347C2F9-1C68-4C51-8D2D-1709B56B9480}"/>
              </a:ext>
            </a:extLst>
          </p:cNvPr>
          <p:cNvSpPr>
            <a:spLocks/>
          </p:cNvSpPr>
          <p:nvPr/>
        </p:nvSpPr>
        <p:spPr bwMode="auto">
          <a:xfrm>
            <a:off x="418643" y="1456896"/>
            <a:ext cx="896425" cy="896425"/>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 name="Text Placeholder 5"/>
          <p:cNvSpPr>
            <a:spLocks noGrp="1"/>
          </p:cNvSpPr>
          <p:nvPr>
            <p:ph type="body" sz="quarter" idx="11"/>
          </p:nvPr>
        </p:nvSpPr>
        <p:spPr>
          <a:xfrm>
            <a:off x="1568744" y="1194248"/>
            <a:ext cx="10204614" cy="896552"/>
          </a:xfrm>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sz="2000" dirty="0">
                <a:latin typeface="+mn-lt"/>
              </a:rPr>
              <a:t>The foundation of Azure Sentinel is the Log Analytics data store, which combines high-performance querying, dynamic schema, and scales to massive data volumes. The Azure portal and all Azure Sentinel tools use a standard API to access this data store. The same API is also available for external tools such as Python and PowerShell. There are two libraries that you can use to simplify API access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32090" y="3517900"/>
            <a:ext cx="5435768" cy="2006600"/>
          </a:xfrm>
          <a:ln>
            <a:solidFill>
              <a:schemeClr val="accent1"/>
            </a:solidFill>
          </a:ln>
        </p:spPr>
        <p:txBody>
          <a:bodyPr/>
          <a:lstStyle/>
          <a:p>
            <a:r>
              <a:rPr lang="en-US" dirty="0" err="1"/>
              <a:t>Kqlmagic</a:t>
            </a:r>
            <a:endParaRPr lang="en-US" dirty="0"/>
          </a:p>
          <a:p>
            <a:pPr lvl="1"/>
            <a:r>
              <a:rPr lang="en-US" dirty="0"/>
              <a:t>The </a:t>
            </a:r>
            <a:r>
              <a:rPr lang="en-US" dirty="0" err="1"/>
              <a:t>Kqlmagic</a:t>
            </a:r>
            <a:r>
              <a:rPr lang="en-US" dirty="0"/>
              <a:t> library provides an easy to implement API wrapper to run KQL queries.</a:t>
            </a:r>
          </a:p>
          <a:p>
            <a:pPr lvl="1"/>
            <a:endParaRPr lang="en-US" dirty="0"/>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337590" y="3517900"/>
            <a:ext cx="5435768" cy="2006600"/>
          </a:xfrm>
          <a:ln>
            <a:solidFill>
              <a:schemeClr val="accent1"/>
            </a:solidFill>
          </a:ln>
        </p:spPr>
        <p:txBody>
          <a:bodyPr/>
          <a:lstStyle/>
          <a:p>
            <a:r>
              <a:rPr lang="en-US" dirty="0" err="1"/>
              <a:t>msticpy</a:t>
            </a:r>
            <a:endParaRPr lang="en-US" dirty="0"/>
          </a:p>
          <a:p>
            <a:pPr lvl="1"/>
            <a:r>
              <a:rPr lang="en-US" dirty="0"/>
              <a:t>Microsoft Threat Intelligence Python Security Tools is a set of Python tools intended to be used for security investigations and hunting. </a:t>
            </a:r>
          </a:p>
        </p:txBody>
      </p:sp>
      <p:grpSp>
        <p:nvGrpSpPr>
          <p:cNvPr id="5" name="Group 4">
            <a:extLst>
              <a:ext uri="{FF2B5EF4-FFF2-40B4-BE49-F238E27FC236}">
                <a16:creationId xmlns:a16="http://schemas.microsoft.com/office/drawing/2014/main" id="{BD7E2C20-D5A6-4E9E-A433-A7D904C32749}"/>
              </a:ext>
            </a:extLst>
          </p:cNvPr>
          <p:cNvGrpSpPr/>
          <p:nvPr/>
        </p:nvGrpSpPr>
        <p:grpSpPr>
          <a:xfrm>
            <a:off x="418643" y="1456896"/>
            <a:ext cx="896425" cy="896425"/>
            <a:chOff x="418643" y="1456896"/>
            <a:chExt cx="896425" cy="896425"/>
          </a:xfrm>
        </p:grpSpPr>
        <p:grpSp>
          <p:nvGrpSpPr>
            <p:cNvPr id="4" name="Group 3">
              <a:extLst>
                <a:ext uri="{FF2B5EF4-FFF2-40B4-BE49-F238E27FC236}">
                  <a16:creationId xmlns:a16="http://schemas.microsoft.com/office/drawing/2014/main" id="{57F9C6A2-9EDD-4EEC-A581-74F84924DAD0}"/>
                </a:ext>
              </a:extLst>
            </p:cNvPr>
            <p:cNvGrpSpPr/>
            <p:nvPr/>
          </p:nvGrpSpPr>
          <p:grpSpPr>
            <a:xfrm>
              <a:off x="418643" y="1456896"/>
              <a:ext cx="896425" cy="896425"/>
              <a:chOff x="418643" y="1456896"/>
              <a:chExt cx="896425" cy="896425"/>
            </a:xfrm>
          </p:grpSpPr>
          <p:sp>
            <p:nvSpPr>
              <p:cNvPr id="32" name="AutoShape 3">
                <a:extLst>
                  <a:ext uri="{FF2B5EF4-FFF2-40B4-BE49-F238E27FC236}">
                    <a16:creationId xmlns:a16="http://schemas.microsoft.com/office/drawing/2014/main" id="{156C7984-D7C5-4F8E-BA67-F847016F36DC}"/>
                  </a:ext>
                </a:extLst>
              </p:cNvPr>
              <p:cNvSpPr>
                <a:spLocks noChangeAspect="1" noChangeArrowheads="1" noTextEdit="1"/>
              </p:cNvSpPr>
              <p:nvPr/>
            </p:nvSpPr>
            <p:spPr bwMode="auto">
              <a:xfrm>
                <a:off x="418643" y="1456896"/>
                <a:ext cx="896425" cy="89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6">
                <a:extLst>
                  <a:ext uri="{FF2B5EF4-FFF2-40B4-BE49-F238E27FC236}">
                    <a16:creationId xmlns:a16="http://schemas.microsoft.com/office/drawing/2014/main" id="{07ADE806-D450-4A7C-B2E3-33206A62ECEF}"/>
                  </a:ext>
                </a:extLst>
              </p:cNvPr>
              <p:cNvSpPr>
                <a:spLocks noEditPoints="1"/>
              </p:cNvSpPr>
              <p:nvPr/>
            </p:nvSpPr>
            <p:spPr bwMode="auto">
              <a:xfrm>
                <a:off x="489557" y="1526900"/>
                <a:ext cx="754597" cy="756416"/>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3" name="Fingerprint_E928" title="Icon of a fingerprint">
              <a:extLst>
                <a:ext uri="{FF2B5EF4-FFF2-40B4-BE49-F238E27FC236}">
                  <a16:creationId xmlns:a16="http://schemas.microsoft.com/office/drawing/2014/main" id="{BB394225-8E9C-4A4D-ADAB-D0DD3979098F}"/>
                </a:ext>
              </a:extLst>
            </p:cNvPr>
            <p:cNvSpPr>
              <a:spLocks noChangeAspect="1" noEditPoints="1"/>
            </p:cNvSpPr>
            <p:nvPr/>
          </p:nvSpPr>
          <p:spPr bwMode="auto">
            <a:xfrm>
              <a:off x="707016" y="1690154"/>
              <a:ext cx="319678" cy="4299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0" name="Group 9">
            <a:extLst>
              <a:ext uri="{FF2B5EF4-FFF2-40B4-BE49-F238E27FC236}">
                <a16:creationId xmlns:a16="http://schemas.microsoft.com/office/drawing/2014/main" id="{9831A283-E952-4F69-8D87-3AA783C1E272}"/>
              </a:ext>
            </a:extLst>
          </p:cNvPr>
          <p:cNvGrpSpPr/>
          <p:nvPr/>
        </p:nvGrpSpPr>
        <p:grpSpPr>
          <a:xfrm>
            <a:off x="10833744" y="4677391"/>
            <a:ext cx="723714" cy="723714"/>
            <a:chOff x="10833744" y="4677391"/>
            <a:chExt cx="723714" cy="723714"/>
          </a:xfrm>
        </p:grpSpPr>
        <p:grpSp>
          <p:nvGrpSpPr>
            <p:cNvPr id="9" name="Group 8">
              <a:extLst>
                <a:ext uri="{FF2B5EF4-FFF2-40B4-BE49-F238E27FC236}">
                  <a16:creationId xmlns:a16="http://schemas.microsoft.com/office/drawing/2014/main" id="{D68DBA19-FCAE-4300-AF69-B738A88F8665}"/>
                </a:ext>
              </a:extLst>
            </p:cNvPr>
            <p:cNvGrpSpPr/>
            <p:nvPr/>
          </p:nvGrpSpPr>
          <p:grpSpPr>
            <a:xfrm>
              <a:off x="10833744" y="4677391"/>
              <a:ext cx="723714" cy="723714"/>
              <a:chOff x="10833744" y="4677391"/>
              <a:chExt cx="723714" cy="723714"/>
            </a:xfrm>
          </p:grpSpPr>
          <p:sp>
            <p:nvSpPr>
              <p:cNvPr id="63" name="AutoShape 3">
                <a:extLst>
                  <a:ext uri="{FF2B5EF4-FFF2-40B4-BE49-F238E27FC236}">
                    <a16:creationId xmlns:a16="http://schemas.microsoft.com/office/drawing/2014/main" id="{3B94178C-A075-4716-9F24-5121F4761A9B}"/>
                  </a:ext>
                </a:extLst>
              </p:cNvPr>
              <p:cNvSpPr>
                <a:spLocks noChangeAspect="1" noChangeArrowheads="1" noTextEdit="1"/>
              </p:cNvSpPr>
              <p:nvPr/>
            </p:nvSpPr>
            <p:spPr bwMode="auto">
              <a:xfrm>
                <a:off x="10833744" y="4677391"/>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5">
                <a:extLst>
                  <a:ext uri="{FF2B5EF4-FFF2-40B4-BE49-F238E27FC236}">
                    <a16:creationId xmlns:a16="http://schemas.microsoft.com/office/drawing/2014/main" id="{36272B48-92D4-4D9F-80A7-74ABE49DBBD2}"/>
                  </a:ext>
                </a:extLst>
              </p:cNvPr>
              <p:cNvSpPr>
                <a:spLocks/>
              </p:cNvSpPr>
              <p:nvPr/>
            </p:nvSpPr>
            <p:spPr bwMode="auto">
              <a:xfrm>
                <a:off x="10833744" y="4677391"/>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5" name="Freeform 6">
                <a:extLst>
                  <a:ext uri="{FF2B5EF4-FFF2-40B4-BE49-F238E27FC236}">
                    <a16:creationId xmlns:a16="http://schemas.microsoft.com/office/drawing/2014/main" id="{7972C6B9-EE1D-4625-85B4-B7B6CCB5C555}"/>
                  </a:ext>
                </a:extLst>
              </p:cNvPr>
              <p:cNvSpPr>
                <a:spLocks noEditPoints="1"/>
              </p:cNvSpPr>
              <p:nvPr/>
            </p:nvSpPr>
            <p:spPr bwMode="auto">
              <a:xfrm>
                <a:off x="10890995" y="4733908"/>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7" name="shield_3" title="Icon of a shield with an exclamation point inside">
              <a:extLst>
                <a:ext uri="{FF2B5EF4-FFF2-40B4-BE49-F238E27FC236}">
                  <a16:creationId xmlns:a16="http://schemas.microsoft.com/office/drawing/2014/main" id="{C79AE8BA-0D58-4E31-870B-F769D5E69137}"/>
                </a:ext>
              </a:extLst>
            </p:cNvPr>
            <p:cNvSpPr>
              <a:spLocks noChangeAspect="1" noEditPoints="1"/>
            </p:cNvSpPr>
            <p:nvPr/>
          </p:nvSpPr>
          <p:spPr bwMode="auto">
            <a:xfrm>
              <a:off x="11016440" y="4857666"/>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F9782ECE-7159-4A41-836B-8FF31EEC9977}"/>
              </a:ext>
            </a:extLst>
          </p:cNvPr>
          <p:cNvGrpSpPr/>
          <p:nvPr/>
        </p:nvGrpSpPr>
        <p:grpSpPr>
          <a:xfrm>
            <a:off x="4928347" y="4677391"/>
            <a:ext cx="723714" cy="723714"/>
            <a:chOff x="4928347" y="4677391"/>
            <a:chExt cx="723714" cy="723714"/>
          </a:xfrm>
        </p:grpSpPr>
        <p:grpSp>
          <p:nvGrpSpPr>
            <p:cNvPr id="11" name="Group 10">
              <a:extLst>
                <a:ext uri="{FF2B5EF4-FFF2-40B4-BE49-F238E27FC236}">
                  <a16:creationId xmlns:a16="http://schemas.microsoft.com/office/drawing/2014/main" id="{CB0A5699-BCF2-441D-BA9E-3525A7267F5F}"/>
                </a:ext>
              </a:extLst>
            </p:cNvPr>
            <p:cNvGrpSpPr/>
            <p:nvPr/>
          </p:nvGrpSpPr>
          <p:grpSpPr>
            <a:xfrm>
              <a:off x="4928347" y="4677391"/>
              <a:ext cx="723714" cy="723714"/>
              <a:chOff x="4928347" y="4677391"/>
              <a:chExt cx="723714" cy="723714"/>
            </a:xfrm>
          </p:grpSpPr>
          <p:sp>
            <p:nvSpPr>
              <p:cNvPr id="53" name="AutoShape 3">
                <a:extLst>
                  <a:ext uri="{FF2B5EF4-FFF2-40B4-BE49-F238E27FC236}">
                    <a16:creationId xmlns:a16="http://schemas.microsoft.com/office/drawing/2014/main" id="{ADDD1E6E-BF50-43DE-97B6-B598FBDA7AFD}"/>
                  </a:ext>
                </a:extLst>
              </p:cNvPr>
              <p:cNvSpPr>
                <a:spLocks noChangeAspect="1" noChangeArrowheads="1" noTextEdit="1"/>
              </p:cNvSpPr>
              <p:nvPr/>
            </p:nvSpPr>
            <p:spPr bwMode="auto">
              <a:xfrm>
                <a:off x="4928347" y="4677391"/>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5">
                <a:extLst>
                  <a:ext uri="{FF2B5EF4-FFF2-40B4-BE49-F238E27FC236}">
                    <a16:creationId xmlns:a16="http://schemas.microsoft.com/office/drawing/2014/main" id="{B3F51C3D-5FC7-44CB-A29C-05A4D834B4E7}"/>
                  </a:ext>
                </a:extLst>
              </p:cNvPr>
              <p:cNvSpPr>
                <a:spLocks/>
              </p:cNvSpPr>
              <p:nvPr/>
            </p:nvSpPr>
            <p:spPr bwMode="auto">
              <a:xfrm>
                <a:off x="4928347" y="4677391"/>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55" name="Freeform 6">
                <a:extLst>
                  <a:ext uri="{FF2B5EF4-FFF2-40B4-BE49-F238E27FC236}">
                    <a16:creationId xmlns:a16="http://schemas.microsoft.com/office/drawing/2014/main" id="{CD9A6BAB-D282-4E29-8595-4D06A1B66433}"/>
                  </a:ext>
                </a:extLst>
              </p:cNvPr>
              <p:cNvSpPr>
                <a:spLocks noEditPoints="1"/>
              </p:cNvSpPr>
              <p:nvPr/>
            </p:nvSpPr>
            <p:spPr bwMode="auto">
              <a:xfrm>
                <a:off x="4985598" y="4733908"/>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8" name="Lock" title="Icon of a padlock">
              <a:extLst>
                <a:ext uri="{FF2B5EF4-FFF2-40B4-BE49-F238E27FC236}">
                  <a16:creationId xmlns:a16="http://schemas.microsoft.com/office/drawing/2014/main" id="{FBC6E27C-91AF-4542-BFFA-210FA8B8ADA7}"/>
                </a:ext>
              </a:extLst>
            </p:cNvPr>
            <p:cNvSpPr>
              <a:spLocks noChangeAspect="1" noEditPoints="1"/>
            </p:cNvSpPr>
            <p:nvPr/>
          </p:nvSpPr>
          <p:spPr bwMode="auto">
            <a:xfrm>
              <a:off x="5158667" y="4855406"/>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2283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Hunt with notebooks</a:t>
            </a:r>
          </a:p>
        </p:txBody>
      </p:sp>
      <p:pic>
        <p:nvPicPr>
          <p:cNvPr id="5" name="Picture 4" descr="Map&#10;&#10;Description automatically generated">
            <a:extLst>
              <a:ext uri="{FF2B5EF4-FFF2-40B4-BE49-F238E27FC236}">
                <a16:creationId xmlns:a16="http://schemas.microsoft.com/office/drawing/2014/main" id="{36BA9015-42ED-4DE4-8DB4-AA37615DF331}"/>
              </a:ext>
            </a:extLst>
          </p:cNvPr>
          <p:cNvPicPr>
            <a:picLocks noChangeAspect="1"/>
          </p:cNvPicPr>
          <p:nvPr/>
        </p:nvPicPr>
        <p:blipFill>
          <a:blip r:embed="rId3"/>
          <a:stretch>
            <a:fillRect/>
          </a:stretch>
        </p:blipFill>
        <p:spPr>
          <a:xfrm>
            <a:off x="4387820" y="243509"/>
            <a:ext cx="6009945" cy="6234878"/>
          </a:xfrm>
          <a:prstGeom prst="rect">
            <a:avLst/>
          </a:prstGeom>
        </p:spPr>
      </p:pic>
    </p:spTree>
    <p:extLst>
      <p:ext uri="{BB962C8B-B14F-4D97-AF65-F5344CB8AC3E}">
        <p14:creationId xmlns:p14="http://schemas.microsoft.com/office/powerpoint/2010/main" val="3154669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a notebook</a:t>
            </a:r>
          </a:p>
        </p:txBody>
      </p:sp>
      <p:grpSp>
        <p:nvGrpSpPr>
          <p:cNvPr id="21" name="Group 20">
            <a:extLst>
              <a:ext uri="{FF2B5EF4-FFF2-40B4-BE49-F238E27FC236}">
                <a16:creationId xmlns:a16="http://schemas.microsoft.com/office/drawing/2014/main" id="{C8162553-8788-4167-A347-0605D34280EC}"/>
              </a:ext>
            </a:extLst>
          </p:cNvPr>
          <p:cNvGrpSpPr/>
          <p:nvPr/>
        </p:nvGrpSpPr>
        <p:grpSpPr>
          <a:xfrm>
            <a:off x="418643" y="1931885"/>
            <a:ext cx="717140" cy="717242"/>
            <a:chOff x="418643" y="1487929"/>
            <a:chExt cx="717140" cy="717242"/>
          </a:xfrm>
        </p:grpSpPr>
        <p:grpSp>
          <p:nvGrpSpPr>
            <p:cNvPr id="22" name="Group 21">
              <a:extLst>
                <a:ext uri="{FF2B5EF4-FFF2-40B4-BE49-F238E27FC236}">
                  <a16:creationId xmlns:a16="http://schemas.microsoft.com/office/drawing/2014/main" id="{D73B3C56-D874-4BE3-8EFD-E7E8041717D0}"/>
                </a:ext>
              </a:extLst>
            </p:cNvPr>
            <p:cNvGrpSpPr/>
            <p:nvPr/>
          </p:nvGrpSpPr>
          <p:grpSpPr>
            <a:xfrm>
              <a:off x="418643" y="1487929"/>
              <a:ext cx="717140" cy="717242"/>
              <a:chOff x="418643" y="1487929"/>
              <a:chExt cx="717140" cy="717242"/>
            </a:xfrm>
          </p:grpSpPr>
          <p:sp>
            <p:nvSpPr>
              <p:cNvPr id="24" name="Freeform 5">
                <a:extLst>
                  <a:ext uri="{FF2B5EF4-FFF2-40B4-BE49-F238E27FC236}">
                    <a16:creationId xmlns:a16="http://schemas.microsoft.com/office/drawing/2014/main" id="{862820A2-143F-4273-B88C-706C2FA8B7EF}"/>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5" name="Freeform 6">
                <a:extLst>
                  <a:ext uri="{FF2B5EF4-FFF2-40B4-BE49-F238E27FC236}">
                    <a16:creationId xmlns:a16="http://schemas.microsoft.com/office/drawing/2014/main" id="{C59AB39F-DFAC-4B60-8B72-017B59C4071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3" name="Lock" title="Icon of a padlock">
              <a:extLst>
                <a:ext uri="{FF2B5EF4-FFF2-40B4-BE49-F238E27FC236}">
                  <a16:creationId xmlns:a16="http://schemas.microsoft.com/office/drawing/2014/main" id="{A68AB9FA-34CB-4171-BD09-17F711F045C6}"/>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Create a Notebook in Azure Sentinel Workbooks page</a:t>
            </a:r>
          </a:p>
        </p:txBody>
      </p:sp>
      <p:grpSp>
        <p:nvGrpSpPr>
          <p:cNvPr id="26" name="Group 25">
            <a:extLst>
              <a:ext uri="{FF2B5EF4-FFF2-40B4-BE49-F238E27FC236}">
                <a16:creationId xmlns:a16="http://schemas.microsoft.com/office/drawing/2014/main" id="{F3AD8F3A-5FDF-459F-8DB0-D71EB56E47AF}"/>
              </a:ext>
            </a:extLst>
          </p:cNvPr>
          <p:cNvGrpSpPr/>
          <p:nvPr/>
        </p:nvGrpSpPr>
        <p:grpSpPr>
          <a:xfrm>
            <a:off x="418643" y="2878613"/>
            <a:ext cx="717140" cy="717242"/>
            <a:chOff x="418643" y="2533089"/>
            <a:chExt cx="717140" cy="717242"/>
          </a:xfrm>
        </p:grpSpPr>
        <p:grpSp>
          <p:nvGrpSpPr>
            <p:cNvPr id="27" name="Group 26">
              <a:extLst>
                <a:ext uri="{FF2B5EF4-FFF2-40B4-BE49-F238E27FC236}">
                  <a16:creationId xmlns:a16="http://schemas.microsoft.com/office/drawing/2014/main" id="{4A905F56-5B2F-4A38-9A6A-A86E4D535504}"/>
                </a:ext>
              </a:extLst>
            </p:cNvPr>
            <p:cNvGrpSpPr/>
            <p:nvPr/>
          </p:nvGrpSpPr>
          <p:grpSpPr>
            <a:xfrm>
              <a:off x="418643" y="2533089"/>
              <a:ext cx="717140" cy="717242"/>
              <a:chOff x="418643" y="2533089"/>
              <a:chExt cx="717140" cy="717242"/>
            </a:xfrm>
          </p:grpSpPr>
          <p:sp>
            <p:nvSpPr>
              <p:cNvPr id="29" name="Freeform 5">
                <a:extLst>
                  <a:ext uri="{FF2B5EF4-FFF2-40B4-BE49-F238E27FC236}">
                    <a16:creationId xmlns:a16="http://schemas.microsoft.com/office/drawing/2014/main" id="{B500233F-5668-4164-AD7F-23861D1D12D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0" name="Freeform 6">
                <a:extLst>
                  <a:ext uri="{FF2B5EF4-FFF2-40B4-BE49-F238E27FC236}">
                    <a16:creationId xmlns:a16="http://schemas.microsoft.com/office/drawing/2014/main" id="{C35343F1-D365-402C-B597-9CF1C8716FA8}"/>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 name="shield_3" title="Icon of a shield with an exclamation point inside">
              <a:extLst>
                <a:ext uri="{FF2B5EF4-FFF2-40B4-BE49-F238E27FC236}">
                  <a16:creationId xmlns:a16="http://schemas.microsoft.com/office/drawing/2014/main" id="{3E73D5AF-6119-4A46-9D1C-43F4BC13FCA0}"/>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Create a </a:t>
            </a:r>
            <a:r>
              <a:rPr lang="en-US" dirty="0" err="1"/>
              <a:t>Jupyter</a:t>
            </a:r>
            <a:r>
              <a:rPr lang="en-US" dirty="0"/>
              <a:t> Notebook with tools like Visual Studio Code</a:t>
            </a:r>
          </a:p>
        </p:txBody>
      </p:sp>
    </p:spTree>
    <p:extLst>
      <p:ext uri="{BB962C8B-B14F-4D97-AF65-F5344CB8AC3E}">
        <p14:creationId xmlns:p14="http://schemas.microsoft.com/office/powerpoint/2010/main" val="9965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600" dirty="0">
                <a:solidFill>
                  <a:schemeClr val="tx1"/>
                </a:solidFill>
              </a:rPr>
              <a:t>Module 8:</a:t>
            </a:r>
            <a:br>
              <a:rPr lang="en-US" sz="3600" dirty="0">
                <a:solidFill>
                  <a:schemeClr val="tx1"/>
                </a:solidFill>
              </a:rPr>
            </a:br>
            <a:r>
              <a:rPr lang="en-US" sz="3600" dirty="0">
                <a:solidFill>
                  <a:schemeClr val="tx1"/>
                </a:solidFill>
              </a:rPr>
              <a:t>Perform threat hunting in Azure Sentinel</a:t>
            </a:r>
          </a:p>
        </p:txBody>
      </p:sp>
    </p:spTree>
    <p:extLst>
      <p:ext uri="{BB962C8B-B14F-4D97-AF65-F5344CB8AC3E}">
        <p14:creationId xmlns:p14="http://schemas.microsoft.com/office/powerpoint/2010/main" val="218238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Explore notebook code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389459" y="1120690"/>
            <a:ext cx="10383899" cy="1113446"/>
          </a:xfrm>
        </p:spPr>
        <p:txBody>
          <a:bodyPr/>
          <a:lstStyle/>
          <a:p>
            <a:pPr>
              <a:lnSpc>
                <a:spcPct val="100000"/>
              </a:lnSpc>
            </a:pPr>
            <a:r>
              <a:rPr lang="en-US" sz="2000" dirty="0"/>
              <a:t>The following code blocks of the "Getting Started Guide For Azure Sentinel ML Notebooks" notebook provide a representative example of working with Azure Sentinel data.</a:t>
            </a:r>
          </a:p>
        </p:txBody>
      </p:sp>
      <p:pic>
        <p:nvPicPr>
          <p:cNvPr id="6" name="Picture 5" descr="Graphical user interface, text, application, email&#10;&#10;Description automatically generated">
            <a:extLst>
              <a:ext uri="{FF2B5EF4-FFF2-40B4-BE49-F238E27FC236}">
                <a16:creationId xmlns:a16="http://schemas.microsoft.com/office/drawing/2014/main" id="{FB1B8ADA-ACAF-4CD0-847D-930FC87EF85B}"/>
              </a:ext>
            </a:extLst>
          </p:cNvPr>
          <p:cNvPicPr>
            <a:picLocks noChangeAspect="1"/>
          </p:cNvPicPr>
          <p:nvPr/>
        </p:nvPicPr>
        <p:blipFill>
          <a:blip r:embed="rId3"/>
          <a:stretch>
            <a:fillRect/>
          </a:stretch>
        </p:blipFill>
        <p:spPr>
          <a:xfrm>
            <a:off x="76199" y="2510439"/>
            <a:ext cx="12192000" cy="3646466"/>
          </a:xfrm>
          <a:prstGeom prst="rect">
            <a:avLst/>
          </a:prstGeom>
        </p:spPr>
      </p:pic>
    </p:spTree>
    <p:extLst>
      <p:ext uri="{BB962C8B-B14F-4D97-AF65-F5344CB8AC3E}">
        <p14:creationId xmlns:p14="http://schemas.microsoft.com/office/powerpoint/2010/main" val="36974913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08033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18E1-ECCA-455A-969D-D83EAAA9C932}"/>
              </a:ext>
            </a:extLst>
          </p:cNvPr>
          <p:cNvSpPr>
            <a:spLocks noGrp="1"/>
          </p:cNvSpPr>
          <p:nvPr>
            <p:ph type="title"/>
          </p:nvPr>
        </p:nvSpPr>
        <p:spPr>
          <a:xfrm>
            <a:off x="5833876" y="497958"/>
            <a:ext cx="5772906" cy="430826"/>
          </a:xfrm>
        </p:spPr>
        <p:txBody>
          <a:bodyPr/>
          <a:lstStyle/>
          <a:p>
            <a:r>
              <a:rPr lang="en-US" dirty="0"/>
              <a:t>Knowledge check</a:t>
            </a:r>
          </a:p>
        </p:txBody>
      </p:sp>
      <p:pic>
        <p:nvPicPr>
          <p:cNvPr id="12" name="Picture 11" descr="Icon of two rectangles with magnifying glass ">
            <a:extLst>
              <a:ext uri="{FF2B5EF4-FFF2-40B4-BE49-F238E27FC236}">
                <a16:creationId xmlns:a16="http://schemas.microsoft.com/office/drawing/2014/main" id="{99DF4995-B1A7-4ADB-A032-450AAD262890}"/>
              </a:ext>
            </a:extLst>
          </p:cNvPr>
          <p:cNvPicPr>
            <a:picLocks noChangeAspect="1"/>
          </p:cNvPicPr>
          <p:nvPr/>
        </p:nvPicPr>
        <p:blipFill>
          <a:blip r:embed="rId2"/>
          <a:stretch>
            <a:fillRect/>
          </a:stretch>
        </p:blipFill>
        <p:spPr>
          <a:xfrm>
            <a:off x="5832381" y="1827165"/>
            <a:ext cx="933776" cy="933776"/>
          </a:xfrm>
          <a:prstGeom prst="rect">
            <a:avLst/>
          </a:prstGeom>
        </p:spPr>
      </p:pic>
      <p:sp>
        <p:nvSpPr>
          <p:cNvPr id="7" name="Rectangle 6">
            <a:extLst>
              <a:ext uri="{FF2B5EF4-FFF2-40B4-BE49-F238E27FC236}">
                <a16:creationId xmlns:a16="http://schemas.microsoft.com/office/drawing/2014/main" id="{5DA4E4D7-5AC6-4B62-B71D-69BBC627BFE5}"/>
              </a:ext>
              <a:ext uri="{C183D7F6-B498-43B3-948B-1728B52AA6E4}">
                <adec:decorative xmlns:adec="http://schemas.microsoft.com/office/drawing/2017/decorative" val="0"/>
              </a:ext>
            </a:extLst>
          </p:cNvPr>
          <p:cNvSpPr/>
          <p:nvPr/>
        </p:nvSpPr>
        <p:spPr bwMode="auto">
          <a:xfrm>
            <a:off x="5833875" y="2993927"/>
            <a:ext cx="3044999" cy="1086215"/>
          </a:xfrm>
          <a:prstGeom prst="rect">
            <a:avLst/>
          </a:prstGeom>
          <a:no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t" anchorCtr="0" forceAA="0" compatLnSpc="1">
            <a:prstTxWarp prst="textNoShape">
              <a:avLst/>
            </a:prstTxWarp>
            <a:noAutofit/>
          </a:bodyPr>
          <a:lstStyle/>
          <a:p>
            <a:pPr lvl="0" fontAlgn="base"/>
            <a:r>
              <a:rPr lang="en-US" sz="2353" dirty="0"/>
              <a:t>Check your knowledge with the module quiz in your course viewer</a:t>
            </a:r>
          </a:p>
        </p:txBody>
      </p:sp>
    </p:spTree>
    <p:extLst>
      <p:ext uri="{BB962C8B-B14F-4D97-AF65-F5344CB8AC3E}">
        <p14:creationId xmlns:p14="http://schemas.microsoft.com/office/powerpoint/2010/main" val="25409126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E3702-4A5F-4319-894F-17E19C905BA6}"/>
              </a:ext>
            </a:extLst>
          </p:cNvPr>
          <p:cNvSpPr>
            <a:spLocks noGrp="1"/>
          </p:cNvSpPr>
          <p:nvPr>
            <p:ph type="title"/>
          </p:nvPr>
        </p:nvSpPr>
        <p:spPr>
          <a:xfrm>
            <a:off x="613498" y="3238885"/>
            <a:ext cx="8852145" cy="380229"/>
          </a:xfrm>
        </p:spPr>
        <p:txBody>
          <a:bodyPr/>
          <a:lstStyle/>
          <a:p>
            <a:r>
              <a:rPr lang="en-US" dirty="0"/>
              <a:t>Lab 1 –Threat hunting in Azure Sentinel</a:t>
            </a:r>
          </a:p>
        </p:txBody>
      </p:sp>
      <p:pic>
        <p:nvPicPr>
          <p:cNvPr id="6" name="Picture 5" descr="Icon of gear">
            <a:extLst>
              <a:ext uri="{FF2B5EF4-FFF2-40B4-BE49-F238E27FC236}">
                <a16:creationId xmlns:a16="http://schemas.microsoft.com/office/drawing/2014/main" id="{8A0E8F28-2D8C-4B4C-AE58-C4511C618216}"/>
              </a:ext>
            </a:extLst>
          </p:cNvPr>
          <p:cNvPicPr>
            <a:picLocks noChangeAspect="1"/>
          </p:cNvPicPr>
          <p:nvPr/>
        </p:nvPicPr>
        <p:blipFill>
          <a:blip r:embed="rId2"/>
          <a:stretch>
            <a:fillRect/>
          </a:stretch>
        </p:blipFill>
        <p:spPr>
          <a:xfrm>
            <a:off x="10230634" y="2938768"/>
            <a:ext cx="965341" cy="965341"/>
          </a:xfrm>
          <a:prstGeom prst="rect">
            <a:avLst/>
          </a:prstGeom>
        </p:spPr>
      </p:pic>
    </p:spTree>
    <p:extLst>
      <p:ext uri="{BB962C8B-B14F-4D97-AF65-F5344CB8AC3E}">
        <p14:creationId xmlns:p14="http://schemas.microsoft.com/office/powerpoint/2010/main" val="309742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a:t>
            </a:r>
          </a:p>
        </p:txBody>
      </p:sp>
      <p:grpSp>
        <p:nvGrpSpPr>
          <p:cNvPr id="20" name="Group 19">
            <a:extLst>
              <a:ext uri="{FF2B5EF4-FFF2-40B4-BE49-F238E27FC236}">
                <a16:creationId xmlns:a16="http://schemas.microsoft.com/office/drawing/2014/main" id="{6E1333A4-D342-4A72-8E3F-FA9E1383EB47}"/>
              </a:ext>
            </a:extLst>
          </p:cNvPr>
          <p:cNvGrpSpPr/>
          <p:nvPr/>
        </p:nvGrpSpPr>
        <p:grpSpPr>
          <a:xfrm>
            <a:off x="424542" y="1977631"/>
            <a:ext cx="713232" cy="713232"/>
            <a:chOff x="418643" y="1423092"/>
            <a:chExt cx="713232" cy="713232"/>
          </a:xfrm>
        </p:grpSpPr>
        <p:sp>
          <p:nvSpPr>
            <p:cNvPr id="31" name="Freeform 5">
              <a:extLst>
                <a:ext uri="{FF2B5EF4-FFF2-40B4-BE49-F238E27FC236}">
                  <a16:creationId xmlns:a16="http://schemas.microsoft.com/office/drawing/2014/main" id="{0BD9F257-7671-45F5-AEC2-DD533D411D40}"/>
                </a:ext>
              </a:extLst>
            </p:cNvPr>
            <p:cNvSpPr>
              <a:spLocks/>
            </p:cNvSpPr>
            <p:nvPr/>
          </p:nvSpPr>
          <p:spPr bwMode="auto">
            <a:xfrm>
              <a:off x="418643" y="14230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32" name="Freeform 6">
              <a:extLst>
                <a:ext uri="{FF2B5EF4-FFF2-40B4-BE49-F238E27FC236}">
                  <a16:creationId xmlns:a16="http://schemas.microsoft.com/office/drawing/2014/main" id="{B7893060-AB42-4EC0-AAE6-2BA91C8D5E7E}"/>
                </a:ext>
              </a:extLst>
            </p:cNvPr>
            <p:cNvSpPr>
              <a:spLocks noEditPoints="1"/>
            </p:cNvSpPr>
            <p:nvPr/>
          </p:nvSpPr>
          <p:spPr bwMode="auto">
            <a:xfrm>
              <a:off x="468269" y="14738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3" name="Text Placeholder 5">
            <a:extLst>
              <a:ext uri="{FF2B5EF4-FFF2-40B4-BE49-F238E27FC236}">
                <a16:creationId xmlns:a16="http://schemas.microsoft.com/office/drawing/2014/main" id="{517AA632-E0E6-44D2-951D-B069A1A55C47}"/>
              </a:ext>
            </a:extLst>
          </p:cNvPr>
          <p:cNvSpPr>
            <a:spLocks noGrp="1"/>
          </p:cNvSpPr>
          <p:nvPr>
            <p:ph type="body" sz="quarter" idx="11"/>
          </p:nvPr>
        </p:nvSpPr>
        <p:spPr>
          <a:xfrm>
            <a:off x="1395358" y="2011435"/>
            <a:ext cx="10383899" cy="645624"/>
          </a:xfrm>
        </p:spPr>
        <p:txBody>
          <a:bodyPr/>
          <a:lstStyle/>
          <a:p>
            <a:pPr lvl="1"/>
            <a:r>
              <a:rPr lang="en-US" dirty="0"/>
              <a:t>Exercise 1: Perform Threat Hunting in Azure Sentinel</a:t>
            </a:r>
          </a:p>
        </p:txBody>
      </p:sp>
      <p:grpSp>
        <p:nvGrpSpPr>
          <p:cNvPr id="34" name="Group 33">
            <a:extLst>
              <a:ext uri="{FF2B5EF4-FFF2-40B4-BE49-F238E27FC236}">
                <a16:creationId xmlns:a16="http://schemas.microsoft.com/office/drawing/2014/main" id="{C6FDCCE5-CDDD-4062-9CA1-422F4799CD33}"/>
              </a:ext>
            </a:extLst>
          </p:cNvPr>
          <p:cNvGrpSpPr/>
          <p:nvPr/>
        </p:nvGrpSpPr>
        <p:grpSpPr>
          <a:xfrm>
            <a:off x="424542" y="2833028"/>
            <a:ext cx="713232" cy="713232"/>
            <a:chOff x="418643" y="2278489"/>
            <a:chExt cx="713232" cy="713232"/>
          </a:xfrm>
        </p:grpSpPr>
        <p:sp>
          <p:nvSpPr>
            <p:cNvPr id="35" name="Freeform 5">
              <a:extLst>
                <a:ext uri="{FF2B5EF4-FFF2-40B4-BE49-F238E27FC236}">
                  <a16:creationId xmlns:a16="http://schemas.microsoft.com/office/drawing/2014/main" id="{6EBA11B0-CF83-4233-A734-B5763E5A332D}"/>
                </a:ext>
              </a:extLst>
            </p:cNvPr>
            <p:cNvSpPr>
              <a:spLocks/>
            </p:cNvSpPr>
            <p:nvPr/>
          </p:nvSpPr>
          <p:spPr bwMode="auto">
            <a:xfrm>
              <a:off x="418643" y="2278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36" name="Freeform 6">
              <a:extLst>
                <a:ext uri="{FF2B5EF4-FFF2-40B4-BE49-F238E27FC236}">
                  <a16:creationId xmlns:a16="http://schemas.microsoft.com/office/drawing/2014/main" id="{BE50C0F1-A1A2-41EC-BBD8-5D1F24634A72}"/>
                </a:ext>
              </a:extLst>
            </p:cNvPr>
            <p:cNvSpPr>
              <a:spLocks noEditPoints="1"/>
            </p:cNvSpPr>
            <p:nvPr/>
          </p:nvSpPr>
          <p:spPr bwMode="auto">
            <a:xfrm>
              <a:off x="468269" y="2329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7" name="Text Placeholder 1">
            <a:extLst>
              <a:ext uri="{FF2B5EF4-FFF2-40B4-BE49-F238E27FC236}">
                <a16:creationId xmlns:a16="http://schemas.microsoft.com/office/drawing/2014/main" id="{C16D3C94-6C19-4643-B0B9-8C2FF2F9A137}"/>
              </a:ext>
            </a:extLst>
          </p:cNvPr>
          <p:cNvSpPr>
            <a:spLocks noGrp="1"/>
          </p:cNvSpPr>
          <p:nvPr>
            <p:ph type="body" sz="quarter" idx="15"/>
          </p:nvPr>
        </p:nvSpPr>
        <p:spPr>
          <a:xfrm>
            <a:off x="1395358" y="2863965"/>
            <a:ext cx="10383899" cy="648900"/>
          </a:xfrm>
        </p:spPr>
        <p:txBody>
          <a:bodyPr/>
          <a:lstStyle/>
          <a:p>
            <a:pPr lvl="1"/>
            <a:r>
              <a:rPr lang="en-US" dirty="0"/>
              <a:t>Exercise 2: Threat Hunting using Notebooks with Azure Sentinel</a:t>
            </a:r>
          </a:p>
        </p:txBody>
      </p:sp>
    </p:spTree>
    <p:extLst>
      <p:ext uri="{BB962C8B-B14F-4D97-AF65-F5344CB8AC3E}">
        <p14:creationId xmlns:p14="http://schemas.microsoft.com/office/powerpoint/2010/main" val="41444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err="1">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5923217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agenda</a:t>
            </a:r>
          </a:p>
        </p:txBody>
      </p:sp>
      <p:sp>
        <p:nvSpPr>
          <p:cNvPr id="6" name="Text Placeholder 5"/>
          <p:cNvSpPr>
            <a:spLocks noGrp="1"/>
          </p:cNvSpPr>
          <p:nvPr>
            <p:ph type="body" sz="quarter" idx="11"/>
          </p:nvPr>
        </p:nvSpPr>
        <p:spPr/>
        <p:txBody>
          <a:bodyPr/>
          <a:lstStyle/>
          <a:p>
            <a:pPr lvl="1"/>
            <a:r>
              <a:rPr lang="en-US" dirty="0"/>
              <a:t>Explain threat hunting concepts in Azure Sentinel</a:t>
            </a:r>
          </a:p>
        </p:txBody>
      </p:sp>
      <p:sp>
        <p:nvSpPr>
          <p:cNvPr id="2" name="Text Placeholder 1"/>
          <p:cNvSpPr>
            <a:spLocks noGrp="1"/>
          </p:cNvSpPr>
          <p:nvPr>
            <p:ph type="body" sz="quarter" idx="15"/>
          </p:nvPr>
        </p:nvSpPr>
        <p:spPr/>
        <p:txBody>
          <a:bodyPr/>
          <a:lstStyle/>
          <a:p>
            <a:pPr lvl="1"/>
            <a:r>
              <a:rPr lang="en-US" dirty="0"/>
              <a:t>Threat hunting with Azure Sentinel</a:t>
            </a:r>
          </a:p>
        </p:txBody>
      </p:sp>
      <p:sp>
        <p:nvSpPr>
          <p:cNvPr id="3" name="Text Placeholder 2"/>
          <p:cNvSpPr>
            <a:spLocks noGrp="1"/>
          </p:cNvSpPr>
          <p:nvPr>
            <p:ph type="body" sz="quarter" idx="17"/>
          </p:nvPr>
        </p:nvSpPr>
        <p:spPr/>
        <p:txBody>
          <a:bodyPr/>
          <a:lstStyle/>
          <a:p>
            <a:pPr lvl="1"/>
            <a:r>
              <a:rPr lang="en-US" dirty="0"/>
              <a:t>Hunt for threats using notebooks in Azure Sentinel</a:t>
            </a:r>
          </a:p>
        </p:txBody>
      </p:sp>
      <p:grpSp>
        <p:nvGrpSpPr>
          <p:cNvPr id="12" name="Group 11">
            <a:extLst>
              <a:ext uri="{FF2B5EF4-FFF2-40B4-BE49-F238E27FC236}">
                <a16:creationId xmlns:a16="http://schemas.microsoft.com/office/drawing/2014/main" id="{CE94337F-FD36-4489-8433-015987954940}"/>
              </a:ext>
            </a:extLst>
          </p:cNvPr>
          <p:cNvGrpSpPr/>
          <p:nvPr/>
        </p:nvGrpSpPr>
        <p:grpSpPr>
          <a:xfrm>
            <a:off x="3031668" y="1045773"/>
            <a:ext cx="702132" cy="702232"/>
            <a:chOff x="3031668" y="1045773"/>
            <a:chExt cx="702132" cy="702232"/>
          </a:xfrm>
        </p:grpSpPr>
        <p:grpSp>
          <p:nvGrpSpPr>
            <p:cNvPr id="11" name="Group 10">
              <a:extLst>
                <a:ext uri="{FF2B5EF4-FFF2-40B4-BE49-F238E27FC236}">
                  <a16:creationId xmlns:a16="http://schemas.microsoft.com/office/drawing/2014/main" id="{75F83661-0AE2-437E-9138-A68273C82E63}"/>
                </a:ext>
              </a:extLst>
            </p:cNvPr>
            <p:cNvGrpSpPr/>
            <p:nvPr/>
          </p:nvGrpSpPr>
          <p:grpSpPr>
            <a:xfrm>
              <a:off x="3031668" y="1045773"/>
              <a:ext cx="702132" cy="702232"/>
              <a:chOff x="3031668" y="1045773"/>
              <a:chExt cx="702132" cy="702232"/>
            </a:xfrm>
          </p:grpSpPr>
          <p:sp>
            <p:nvSpPr>
              <p:cNvPr id="39" name="Freeform 5">
                <a:extLst>
                  <a:ext uri="{FF2B5EF4-FFF2-40B4-BE49-F238E27FC236}">
                    <a16:creationId xmlns:a16="http://schemas.microsoft.com/office/drawing/2014/main" id="{0ACE14DD-2FF6-43F0-A08C-5CD4C0B7BF1C}"/>
                  </a:ext>
                </a:extLst>
              </p:cNvPr>
              <p:cNvSpPr>
                <a:spLocks/>
              </p:cNvSpPr>
              <p:nvPr/>
            </p:nvSpPr>
            <p:spPr bwMode="auto">
              <a:xfrm>
                <a:off x="3031668" y="1045773"/>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0" name="Freeform 6">
                <a:extLst>
                  <a:ext uri="{FF2B5EF4-FFF2-40B4-BE49-F238E27FC236}">
                    <a16:creationId xmlns:a16="http://schemas.microsoft.com/office/drawing/2014/main" id="{F37E8C3B-2DF2-4F1B-8FD6-36506ADCCE3D}"/>
                  </a:ext>
                </a:extLst>
              </p:cNvPr>
              <p:cNvSpPr>
                <a:spLocks noEditPoints="1"/>
              </p:cNvSpPr>
              <p:nvPr/>
            </p:nvSpPr>
            <p:spPr bwMode="auto">
              <a:xfrm>
                <a:off x="3079954" y="1094634"/>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 name="Fingerprint_E928" title="Icon of a fingerprint">
              <a:extLst>
                <a:ext uri="{FF2B5EF4-FFF2-40B4-BE49-F238E27FC236}">
                  <a16:creationId xmlns:a16="http://schemas.microsoft.com/office/drawing/2014/main" id="{8FECC1FC-73BD-4FA1-B935-5C991A7AC48F}"/>
                </a:ext>
              </a:extLst>
            </p:cNvPr>
            <p:cNvSpPr>
              <a:spLocks noChangeAspect="1" noEditPoints="1"/>
            </p:cNvSpPr>
            <p:nvPr/>
          </p:nvSpPr>
          <p:spPr bwMode="auto">
            <a:xfrm>
              <a:off x="3267017" y="1241271"/>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4" name="Group 13">
            <a:extLst>
              <a:ext uri="{FF2B5EF4-FFF2-40B4-BE49-F238E27FC236}">
                <a16:creationId xmlns:a16="http://schemas.microsoft.com/office/drawing/2014/main" id="{7E7DDF66-A23C-4BA5-A7F7-9AF89B021259}"/>
              </a:ext>
            </a:extLst>
          </p:cNvPr>
          <p:cNvGrpSpPr/>
          <p:nvPr/>
        </p:nvGrpSpPr>
        <p:grpSpPr>
          <a:xfrm>
            <a:off x="3031668" y="2272218"/>
            <a:ext cx="702132" cy="702232"/>
            <a:chOff x="3031668" y="2272218"/>
            <a:chExt cx="702132" cy="702232"/>
          </a:xfrm>
        </p:grpSpPr>
        <p:grpSp>
          <p:nvGrpSpPr>
            <p:cNvPr id="13" name="Group 12">
              <a:extLst>
                <a:ext uri="{FF2B5EF4-FFF2-40B4-BE49-F238E27FC236}">
                  <a16:creationId xmlns:a16="http://schemas.microsoft.com/office/drawing/2014/main" id="{D1A2DD0C-A012-47BF-8E9F-A24C427BE7C5}"/>
                </a:ext>
              </a:extLst>
            </p:cNvPr>
            <p:cNvGrpSpPr/>
            <p:nvPr/>
          </p:nvGrpSpPr>
          <p:grpSpPr>
            <a:xfrm>
              <a:off x="3031668" y="2272218"/>
              <a:ext cx="702132" cy="702232"/>
              <a:chOff x="3031668" y="2272218"/>
              <a:chExt cx="702132" cy="702232"/>
            </a:xfrm>
          </p:grpSpPr>
          <p:sp>
            <p:nvSpPr>
              <p:cNvPr id="55" name="Freeform 5">
                <a:extLst>
                  <a:ext uri="{FF2B5EF4-FFF2-40B4-BE49-F238E27FC236}">
                    <a16:creationId xmlns:a16="http://schemas.microsoft.com/office/drawing/2014/main" id="{C38D0AF8-061C-4F9F-9491-28BBF70A89E9}"/>
                  </a:ext>
                </a:extLst>
              </p:cNvPr>
              <p:cNvSpPr>
                <a:spLocks/>
              </p:cNvSpPr>
              <p:nvPr/>
            </p:nvSpPr>
            <p:spPr bwMode="auto">
              <a:xfrm>
                <a:off x="3031668" y="227221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6" name="Freeform 6">
                <a:extLst>
                  <a:ext uri="{FF2B5EF4-FFF2-40B4-BE49-F238E27FC236}">
                    <a16:creationId xmlns:a16="http://schemas.microsoft.com/office/drawing/2014/main" id="{34FEA54E-4069-4201-BAA1-B8D61035BBB0}"/>
                  </a:ext>
                </a:extLst>
              </p:cNvPr>
              <p:cNvSpPr>
                <a:spLocks noEditPoints="1"/>
              </p:cNvSpPr>
              <p:nvPr/>
            </p:nvSpPr>
            <p:spPr bwMode="auto">
              <a:xfrm>
                <a:off x="3079954" y="2321079"/>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shield_3" title="Icon of a shield with an exclamation point inside">
              <a:extLst>
                <a:ext uri="{FF2B5EF4-FFF2-40B4-BE49-F238E27FC236}">
                  <a16:creationId xmlns:a16="http://schemas.microsoft.com/office/drawing/2014/main" id="{527A8DAD-C184-49C4-817B-E6C29FD48C11}"/>
                </a:ext>
              </a:extLst>
            </p:cNvPr>
            <p:cNvSpPr>
              <a:spLocks noChangeAspect="1" noEditPoints="1"/>
            </p:cNvSpPr>
            <p:nvPr/>
          </p:nvSpPr>
          <p:spPr bwMode="auto">
            <a:xfrm>
              <a:off x="3230280" y="2468820"/>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F1FFB3D7-0AAC-4865-B27D-15E3C0428B24}"/>
              </a:ext>
            </a:extLst>
          </p:cNvPr>
          <p:cNvGrpSpPr/>
          <p:nvPr/>
        </p:nvGrpSpPr>
        <p:grpSpPr>
          <a:xfrm>
            <a:off x="3031668" y="3498663"/>
            <a:ext cx="702132" cy="702232"/>
            <a:chOff x="3031668" y="3498663"/>
            <a:chExt cx="702132" cy="702232"/>
          </a:xfrm>
        </p:grpSpPr>
        <p:grpSp>
          <p:nvGrpSpPr>
            <p:cNvPr id="15" name="Group 14">
              <a:extLst>
                <a:ext uri="{FF2B5EF4-FFF2-40B4-BE49-F238E27FC236}">
                  <a16:creationId xmlns:a16="http://schemas.microsoft.com/office/drawing/2014/main" id="{EB70A998-B53D-444E-A146-59C89673422F}"/>
                </a:ext>
              </a:extLst>
            </p:cNvPr>
            <p:cNvGrpSpPr/>
            <p:nvPr/>
          </p:nvGrpSpPr>
          <p:grpSpPr>
            <a:xfrm>
              <a:off x="3031668" y="3498663"/>
              <a:ext cx="702132" cy="702232"/>
              <a:chOff x="3031668" y="3498663"/>
              <a:chExt cx="702132" cy="702232"/>
            </a:xfrm>
          </p:grpSpPr>
          <p:sp>
            <p:nvSpPr>
              <p:cNvPr id="62" name="Freeform 5">
                <a:extLst>
                  <a:ext uri="{FF2B5EF4-FFF2-40B4-BE49-F238E27FC236}">
                    <a16:creationId xmlns:a16="http://schemas.microsoft.com/office/drawing/2014/main" id="{5006225B-4396-4525-AB55-9913674500E5}"/>
                  </a:ext>
                </a:extLst>
              </p:cNvPr>
              <p:cNvSpPr>
                <a:spLocks/>
              </p:cNvSpPr>
              <p:nvPr/>
            </p:nvSpPr>
            <p:spPr bwMode="auto">
              <a:xfrm>
                <a:off x="3031668" y="3498663"/>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3" name="Freeform 6">
                <a:extLst>
                  <a:ext uri="{FF2B5EF4-FFF2-40B4-BE49-F238E27FC236}">
                    <a16:creationId xmlns:a16="http://schemas.microsoft.com/office/drawing/2014/main" id="{AB3EFC98-34E6-4B81-BA39-77E612CE99DB}"/>
                  </a:ext>
                </a:extLst>
              </p:cNvPr>
              <p:cNvSpPr>
                <a:spLocks noEditPoints="1"/>
              </p:cNvSpPr>
              <p:nvPr/>
            </p:nvSpPr>
            <p:spPr bwMode="auto">
              <a:xfrm>
                <a:off x="3079954" y="3547524"/>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Lock" title="Icon of a padlock">
              <a:extLst>
                <a:ext uri="{FF2B5EF4-FFF2-40B4-BE49-F238E27FC236}">
                  <a16:creationId xmlns:a16="http://schemas.microsoft.com/office/drawing/2014/main" id="{710764BC-8D8C-4C9E-BFE6-5CFAA30D856A}"/>
                </a:ext>
              </a:extLst>
            </p:cNvPr>
            <p:cNvSpPr>
              <a:spLocks noChangeAspect="1" noEditPoints="1"/>
            </p:cNvSpPr>
            <p:nvPr/>
          </p:nvSpPr>
          <p:spPr bwMode="auto">
            <a:xfrm>
              <a:off x="3243555" y="3655256"/>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2867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1: Threat hunting concepts in Azure Sentinel</a:t>
            </a: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08161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Describe threat hunting concepts for use with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Define a threat hunting hypothesis for use in Azure Sentinel</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1154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4324C01-A978-4013-932B-E00C2A85B4B9}"/>
              </a:ext>
            </a:extLst>
          </p:cNvPr>
          <p:cNvPicPr>
            <a:picLocks noChangeAspect="1"/>
          </p:cNvPicPr>
          <p:nvPr/>
        </p:nvPicPr>
        <p:blipFill>
          <a:blip r:embed="rId3"/>
          <a:stretch>
            <a:fillRect/>
          </a:stretch>
        </p:blipFill>
        <p:spPr>
          <a:xfrm>
            <a:off x="4721023" y="679074"/>
            <a:ext cx="6694837" cy="5738432"/>
          </a:xfrm>
          <a:prstGeom prst="rect">
            <a:avLst/>
          </a:prstGeom>
        </p:spPr>
      </p:pic>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272374" y="440494"/>
            <a:ext cx="11799651" cy="680196"/>
          </a:xfrm>
        </p:spPr>
        <p:txBody>
          <a:bodyPr/>
          <a:lstStyle/>
          <a:p>
            <a:r>
              <a:rPr lang="en-US" dirty="0"/>
              <a:t>Cybersecurity threat hunting</a:t>
            </a:r>
          </a:p>
        </p:txBody>
      </p:sp>
    </p:spTree>
    <p:extLst>
      <p:ext uri="{BB962C8B-B14F-4D97-AF65-F5344CB8AC3E}">
        <p14:creationId xmlns:p14="http://schemas.microsoft.com/office/powerpoint/2010/main" val="10022060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Develop a threat hunting hypothesis</a:t>
            </a:r>
          </a:p>
        </p:txBody>
      </p:sp>
      <p:grpSp>
        <p:nvGrpSpPr>
          <p:cNvPr id="5" name="Group 4">
            <a:extLst>
              <a:ext uri="{FF2B5EF4-FFF2-40B4-BE49-F238E27FC236}">
                <a16:creationId xmlns:a16="http://schemas.microsoft.com/office/drawing/2014/main" id="{79C0B942-5672-443D-8FDB-407765240BC4}"/>
              </a:ext>
            </a:extLst>
          </p:cNvPr>
          <p:cNvGrpSpPr/>
          <p:nvPr/>
        </p:nvGrpSpPr>
        <p:grpSpPr>
          <a:xfrm>
            <a:off x="418643" y="1423092"/>
            <a:ext cx="713232" cy="713232"/>
            <a:chOff x="418643" y="1423092"/>
            <a:chExt cx="713232" cy="713232"/>
          </a:xfrm>
        </p:grpSpPr>
        <p:sp>
          <p:nvSpPr>
            <p:cNvPr id="33" name="Freeform 5">
              <a:extLst>
                <a:ext uri="{FF2B5EF4-FFF2-40B4-BE49-F238E27FC236}">
                  <a16:creationId xmlns:a16="http://schemas.microsoft.com/office/drawing/2014/main" id="{344042BF-7671-430C-B836-0FAD22EC5CB5}"/>
                </a:ext>
              </a:extLst>
            </p:cNvPr>
            <p:cNvSpPr>
              <a:spLocks/>
            </p:cNvSpPr>
            <p:nvPr/>
          </p:nvSpPr>
          <p:spPr bwMode="auto">
            <a:xfrm>
              <a:off x="418643" y="14230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34" name="Freeform 6">
              <a:extLst>
                <a:ext uri="{FF2B5EF4-FFF2-40B4-BE49-F238E27FC236}">
                  <a16:creationId xmlns:a16="http://schemas.microsoft.com/office/drawing/2014/main" id="{248CB065-3448-49F5-BFCA-F6D25D89CDA0}"/>
                </a:ext>
              </a:extLst>
            </p:cNvPr>
            <p:cNvSpPr>
              <a:spLocks noEditPoints="1"/>
            </p:cNvSpPr>
            <p:nvPr/>
          </p:nvSpPr>
          <p:spPr bwMode="auto">
            <a:xfrm>
              <a:off x="468269" y="14738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 name="Text Placeholder 5"/>
          <p:cNvSpPr>
            <a:spLocks noGrp="1"/>
          </p:cNvSpPr>
          <p:nvPr>
            <p:ph type="body" sz="quarter" idx="11"/>
          </p:nvPr>
        </p:nvSpPr>
        <p:spPr/>
        <p:txBody>
          <a:bodyPr/>
          <a:lstStyle/>
          <a:p>
            <a:pPr lvl="1"/>
            <a:r>
              <a:rPr lang="en-US" dirty="0"/>
              <a:t>Keep it achievable.</a:t>
            </a:r>
          </a:p>
        </p:txBody>
      </p:sp>
      <p:grpSp>
        <p:nvGrpSpPr>
          <p:cNvPr id="7" name="Group 6">
            <a:extLst>
              <a:ext uri="{FF2B5EF4-FFF2-40B4-BE49-F238E27FC236}">
                <a16:creationId xmlns:a16="http://schemas.microsoft.com/office/drawing/2014/main" id="{BD5A8F34-5CF1-453C-B090-DBDAF222391C}"/>
              </a:ext>
            </a:extLst>
          </p:cNvPr>
          <p:cNvGrpSpPr/>
          <p:nvPr/>
        </p:nvGrpSpPr>
        <p:grpSpPr>
          <a:xfrm>
            <a:off x="418643" y="2278489"/>
            <a:ext cx="713232" cy="713232"/>
            <a:chOff x="418643" y="2278489"/>
            <a:chExt cx="713232" cy="713232"/>
          </a:xfrm>
        </p:grpSpPr>
        <p:sp>
          <p:nvSpPr>
            <p:cNvPr id="51" name="Freeform 5">
              <a:extLst>
                <a:ext uri="{FF2B5EF4-FFF2-40B4-BE49-F238E27FC236}">
                  <a16:creationId xmlns:a16="http://schemas.microsoft.com/office/drawing/2014/main" id="{A2163249-FFE9-4BC8-A30C-048179232B8E}"/>
                </a:ext>
              </a:extLst>
            </p:cNvPr>
            <p:cNvSpPr>
              <a:spLocks/>
            </p:cNvSpPr>
            <p:nvPr/>
          </p:nvSpPr>
          <p:spPr bwMode="auto">
            <a:xfrm>
              <a:off x="418643" y="2278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52" name="Freeform 6">
              <a:extLst>
                <a:ext uri="{FF2B5EF4-FFF2-40B4-BE49-F238E27FC236}">
                  <a16:creationId xmlns:a16="http://schemas.microsoft.com/office/drawing/2014/main" id="{A9F6D9B2-48D9-470C-89A1-3CD7F008E943}"/>
                </a:ext>
              </a:extLst>
            </p:cNvPr>
            <p:cNvSpPr>
              <a:spLocks noEditPoints="1"/>
            </p:cNvSpPr>
            <p:nvPr/>
          </p:nvSpPr>
          <p:spPr bwMode="auto">
            <a:xfrm>
              <a:off x="468269" y="2329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Text Placeholder 1"/>
          <p:cNvSpPr>
            <a:spLocks noGrp="1"/>
          </p:cNvSpPr>
          <p:nvPr>
            <p:ph type="body" sz="quarter" idx="15"/>
          </p:nvPr>
        </p:nvSpPr>
        <p:spPr/>
        <p:txBody>
          <a:bodyPr/>
          <a:lstStyle/>
          <a:p>
            <a:pPr lvl="1"/>
            <a:r>
              <a:rPr lang="en-US" dirty="0"/>
              <a:t>Keep the scope narrow.</a:t>
            </a:r>
          </a:p>
        </p:txBody>
      </p:sp>
      <p:grpSp>
        <p:nvGrpSpPr>
          <p:cNvPr id="8" name="Group 7">
            <a:extLst>
              <a:ext uri="{FF2B5EF4-FFF2-40B4-BE49-F238E27FC236}">
                <a16:creationId xmlns:a16="http://schemas.microsoft.com/office/drawing/2014/main" id="{CFF8E1EA-F389-4D5E-8361-46C4EAFAC1F5}"/>
              </a:ext>
            </a:extLst>
          </p:cNvPr>
          <p:cNvGrpSpPr/>
          <p:nvPr/>
        </p:nvGrpSpPr>
        <p:grpSpPr>
          <a:xfrm>
            <a:off x="418643" y="3133886"/>
            <a:ext cx="713232" cy="713232"/>
            <a:chOff x="418643" y="3133886"/>
            <a:chExt cx="713232" cy="713232"/>
          </a:xfrm>
        </p:grpSpPr>
        <p:sp>
          <p:nvSpPr>
            <p:cNvPr id="54" name="Freeform 5">
              <a:extLst>
                <a:ext uri="{FF2B5EF4-FFF2-40B4-BE49-F238E27FC236}">
                  <a16:creationId xmlns:a16="http://schemas.microsoft.com/office/drawing/2014/main" id="{CC680172-A1BB-4EAB-A155-4B640508F705}"/>
                </a:ext>
              </a:extLst>
            </p:cNvPr>
            <p:cNvSpPr>
              <a:spLocks/>
            </p:cNvSpPr>
            <p:nvPr/>
          </p:nvSpPr>
          <p:spPr bwMode="auto">
            <a:xfrm>
              <a:off x="418643" y="313388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3</a:t>
              </a:r>
            </a:p>
          </p:txBody>
        </p:sp>
        <p:sp>
          <p:nvSpPr>
            <p:cNvPr id="55" name="Freeform 6">
              <a:extLst>
                <a:ext uri="{FF2B5EF4-FFF2-40B4-BE49-F238E27FC236}">
                  <a16:creationId xmlns:a16="http://schemas.microsoft.com/office/drawing/2014/main" id="{A2E21989-4452-45A7-8070-B2D875F0B79F}"/>
                </a:ext>
              </a:extLst>
            </p:cNvPr>
            <p:cNvSpPr>
              <a:spLocks noEditPoints="1"/>
            </p:cNvSpPr>
            <p:nvPr/>
          </p:nvSpPr>
          <p:spPr bwMode="auto">
            <a:xfrm>
              <a:off x="468269" y="318466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 name="Text Placeholder 2"/>
          <p:cNvSpPr>
            <a:spLocks noGrp="1"/>
          </p:cNvSpPr>
          <p:nvPr>
            <p:ph type="body" sz="quarter" idx="17"/>
          </p:nvPr>
        </p:nvSpPr>
        <p:spPr/>
        <p:txBody>
          <a:bodyPr/>
          <a:lstStyle/>
          <a:p>
            <a:pPr lvl="1"/>
            <a:r>
              <a:rPr lang="en-US" dirty="0"/>
              <a:t>Keep it time-bound. </a:t>
            </a:r>
          </a:p>
        </p:txBody>
      </p:sp>
      <p:grpSp>
        <p:nvGrpSpPr>
          <p:cNvPr id="9" name="Group 8">
            <a:extLst>
              <a:ext uri="{FF2B5EF4-FFF2-40B4-BE49-F238E27FC236}">
                <a16:creationId xmlns:a16="http://schemas.microsoft.com/office/drawing/2014/main" id="{3D5F6912-769A-4EFC-AF57-94258D9351A4}"/>
              </a:ext>
            </a:extLst>
          </p:cNvPr>
          <p:cNvGrpSpPr/>
          <p:nvPr/>
        </p:nvGrpSpPr>
        <p:grpSpPr>
          <a:xfrm>
            <a:off x="418643" y="3989283"/>
            <a:ext cx="713232" cy="713232"/>
            <a:chOff x="418643" y="3989283"/>
            <a:chExt cx="713232" cy="713232"/>
          </a:xfrm>
        </p:grpSpPr>
        <p:sp>
          <p:nvSpPr>
            <p:cNvPr id="60" name="Freeform 5">
              <a:extLst>
                <a:ext uri="{FF2B5EF4-FFF2-40B4-BE49-F238E27FC236}">
                  <a16:creationId xmlns:a16="http://schemas.microsoft.com/office/drawing/2014/main" id="{3A73816C-2646-4534-ADA1-D19622178062}"/>
                </a:ext>
              </a:extLst>
            </p:cNvPr>
            <p:cNvSpPr>
              <a:spLocks/>
            </p:cNvSpPr>
            <p:nvPr/>
          </p:nvSpPr>
          <p:spPr bwMode="auto">
            <a:xfrm>
              <a:off x="418643" y="3989283"/>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4</a:t>
              </a:r>
            </a:p>
          </p:txBody>
        </p:sp>
        <p:sp>
          <p:nvSpPr>
            <p:cNvPr id="61" name="Freeform 6">
              <a:extLst>
                <a:ext uri="{FF2B5EF4-FFF2-40B4-BE49-F238E27FC236}">
                  <a16:creationId xmlns:a16="http://schemas.microsoft.com/office/drawing/2014/main" id="{5AAA4AB4-01CF-46AD-9E97-DA88FE12FE68}"/>
                </a:ext>
              </a:extLst>
            </p:cNvPr>
            <p:cNvSpPr>
              <a:spLocks noEditPoints="1"/>
            </p:cNvSpPr>
            <p:nvPr/>
          </p:nvSpPr>
          <p:spPr bwMode="auto">
            <a:xfrm>
              <a:off x="468269" y="4040064"/>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Text Placeholder 3"/>
          <p:cNvSpPr>
            <a:spLocks noGrp="1"/>
          </p:cNvSpPr>
          <p:nvPr>
            <p:ph type="body" sz="quarter" idx="19"/>
          </p:nvPr>
        </p:nvSpPr>
        <p:spPr/>
        <p:txBody>
          <a:bodyPr/>
          <a:lstStyle/>
          <a:p>
            <a:pPr lvl="1"/>
            <a:r>
              <a:rPr lang="en-US" dirty="0"/>
              <a:t>Keep it useful and efficient.</a:t>
            </a:r>
          </a:p>
        </p:txBody>
      </p:sp>
      <p:grpSp>
        <p:nvGrpSpPr>
          <p:cNvPr id="10" name="Group 9">
            <a:extLst>
              <a:ext uri="{FF2B5EF4-FFF2-40B4-BE49-F238E27FC236}">
                <a16:creationId xmlns:a16="http://schemas.microsoft.com/office/drawing/2014/main" id="{52A1F9CF-B43F-4BE1-89D2-81BBDD0286BC}"/>
              </a:ext>
            </a:extLst>
          </p:cNvPr>
          <p:cNvGrpSpPr/>
          <p:nvPr/>
        </p:nvGrpSpPr>
        <p:grpSpPr>
          <a:xfrm>
            <a:off x="418643" y="4844679"/>
            <a:ext cx="713232" cy="713232"/>
            <a:chOff x="418643" y="4844679"/>
            <a:chExt cx="713232" cy="713232"/>
          </a:xfrm>
        </p:grpSpPr>
        <p:sp>
          <p:nvSpPr>
            <p:cNvPr id="57" name="Freeform 5">
              <a:extLst>
                <a:ext uri="{FF2B5EF4-FFF2-40B4-BE49-F238E27FC236}">
                  <a16:creationId xmlns:a16="http://schemas.microsoft.com/office/drawing/2014/main" id="{DE2D0B4F-D495-4E1F-8BE8-FD6F03D66C86}"/>
                </a:ext>
              </a:extLst>
            </p:cNvPr>
            <p:cNvSpPr>
              <a:spLocks/>
            </p:cNvSpPr>
            <p:nvPr/>
          </p:nvSpPr>
          <p:spPr bwMode="auto">
            <a:xfrm>
              <a:off x="418643" y="484467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5</a:t>
              </a:r>
            </a:p>
          </p:txBody>
        </p:sp>
        <p:sp>
          <p:nvSpPr>
            <p:cNvPr id="58" name="Freeform 6">
              <a:extLst>
                <a:ext uri="{FF2B5EF4-FFF2-40B4-BE49-F238E27FC236}">
                  <a16:creationId xmlns:a16="http://schemas.microsoft.com/office/drawing/2014/main" id="{8754536B-AA21-4D55-A7F5-11F62DBF069A}"/>
                </a:ext>
              </a:extLst>
            </p:cNvPr>
            <p:cNvSpPr>
              <a:spLocks noEditPoints="1"/>
            </p:cNvSpPr>
            <p:nvPr/>
          </p:nvSpPr>
          <p:spPr bwMode="auto">
            <a:xfrm>
              <a:off x="468269" y="489546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 name="Text Placeholder 11">
            <a:extLst>
              <a:ext uri="{FF2B5EF4-FFF2-40B4-BE49-F238E27FC236}">
                <a16:creationId xmlns:a16="http://schemas.microsoft.com/office/drawing/2014/main" id="{A6CA379A-AC65-4C90-B3C3-A8A6DD8595D4}"/>
              </a:ext>
            </a:extLst>
          </p:cNvPr>
          <p:cNvSpPr>
            <a:spLocks noGrp="1"/>
          </p:cNvSpPr>
          <p:nvPr>
            <p:ph type="body" sz="quarter" idx="21"/>
          </p:nvPr>
        </p:nvSpPr>
        <p:spPr/>
        <p:txBody>
          <a:bodyPr/>
          <a:lstStyle/>
          <a:p>
            <a:pPr lvl="1"/>
            <a:r>
              <a:rPr lang="en-US" dirty="0"/>
              <a:t>Keep it related to the threat model that you are defending against.</a:t>
            </a:r>
          </a:p>
        </p:txBody>
      </p:sp>
    </p:spTree>
    <p:extLst>
      <p:ext uri="{BB962C8B-B14F-4D97-AF65-F5344CB8AC3E}">
        <p14:creationId xmlns:p14="http://schemas.microsoft.com/office/powerpoint/2010/main" val="41783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817505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75" y="3240472"/>
            <a:ext cx="9213187" cy="380169"/>
          </a:xfrm>
        </p:spPr>
        <p:txBody>
          <a:bodyPr/>
          <a:lstStyle/>
          <a:p>
            <a:r>
              <a:rPr lang="en-US" dirty="0"/>
              <a:t>Lesson 2: Threat hunting with Azure Sentinel</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8476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897</Words>
  <Application>Microsoft Office PowerPoint</Application>
  <PresentationFormat>Widescreen</PresentationFormat>
  <Paragraphs>122</Paragraphs>
  <Slides>25</Slides>
  <Notes>19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25</vt:i4>
      </vt:variant>
    </vt:vector>
  </HeadingPairs>
  <TitlesOfParts>
    <vt:vector size="34" baseType="lpstr">
      <vt:lpstr>Arial</vt:lpstr>
      <vt:lpstr>Consolas</vt:lpstr>
      <vt:lpstr>Segoe UI</vt:lpstr>
      <vt:lpstr>Segoe UI Light</vt:lpstr>
      <vt:lpstr>Segoe UI Semibold</vt:lpstr>
      <vt:lpstr>Wingdings</vt:lpstr>
      <vt:lpstr>Microsoft Security Template</vt:lpstr>
      <vt:lpstr>LIGHT GRAY TEMPLATE</vt:lpstr>
      <vt:lpstr>Security</vt:lpstr>
      <vt:lpstr>SC-200T00A Microsoft Security Operations Analyst</vt:lpstr>
      <vt:lpstr>Module 8: Perform threat hunting in Azure Sentinel</vt:lpstr>
      <vt:lpstr>Module agenda</vt:lpstr>
      <vt:lpstr>Lesson 1: Threat hunting concepts in Azure Sentinel </vt:lpstr>
      <vt:lpstr>Lesson introduction</vt:lpstr>
      <vt:lpstr>Cybersecurity threat hunting</vt:lpstr>
      <vt:lpstr>Develop a threat hunting hypothesis</vt:lpstr>
      <vt:lpstr>Section break</vt:lpstr>
      <vt:lpstr>Lesson 2: Threat hunting with Azure Sentinel</vt:lpstr>
      <vt:lpstr>Lesson introduction</vt:lpstr>
      <vt:lpstr>Manage Azure Sentinel threat-hunting queries</vt:lpstr>
      <vt:lpstr>Save key findings with bookmarks</vt:lpstr>
      <vt:lpstr>Observe threats over time with livestream</vt:lpstr>
      <vt:lpstr>Section break</vt:lpstr>
      <vt:lpstr>Lesson 3: Hunt for threats using notebooks in Azure Sentinel</vt:lpstr>
      <vt:lpstr>Lesson introduction</vt:lpstr>
      <vt:lpstr>Access Azure Sentinel data with external tools </vt:lpstr>
      <vt:lpstr>Hunt with notebooks</vt:lpstr>
      <vt:lpstr>Create a notebook</vt:lpstr>
      <vt:lpstr>Explore notebook code</vt:lpstr>
      <vt:lpstr>Section break</vt:lpstr>
      <vt:lpstr>Knowledge check</vt:lpstr>
      <vt:lpstr>Lab 1 –Threat hunting in Azure Sentinel</vt:lpstr>
      <vt:lpstr>Lab Exercises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2021-03-30T21:49:30Z</dcterms:created>
  <dcterms:modified xsi:type="dcterms:W3CDTF">2021-06-22T20:54:18Z</dcterms:modified>
</cp:coreProperties>
</file>